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31"/>
  </p:notesMasterIdLst>
  <p:sldIdLst>
    <p:sldId id="256" r:id="rId5"/>
    <p:sldId id="257" r:id="rId6"/>
    <p:sldId id="258" r:id="rId7"/>
    <p:sldId id="259" r:id="rId8"/>
    <p:sldId id="260" r:id="rId9"/>
    <p:sldId id="261" r:id="rId10"/>
    <p:sldId id="262" r:id="rId11"/>
    <p:sldId id="263" r:id="rId12"/>
    <p:sldId id="278" r:id="rId13"/>
    <p:sldId id="279" r:id="rId14"/>
    <p:sldId id="280" r:id="rId15"/>
    <p:sldId id="281" r:id="rId16"/>
    <p:sldId id="273" r:id="rId17"/>
    <p:sldId id="274" r:id="rId18"/>
    <p:sldId id="275" r:id="rId19"/>
    <p:sldId id="276" r:id="rId20"/>
    <p:sldId id="277" r:id="rId21"/>
    <p:sldId id="264" r:id="rId22"/>
    <p:sldId id="265" r:id="rId23"/>
    <p:sldId id="266" r:id="rId24"/>
    <p:sldId id="267" r:id="rId25"/>
    <p:sldId id="268" r:id="rId26"/>
    <p:sldId id="269" r:id="rId27"/>
    <p:sldId id="270" r:id="rId28"/>
    <p:sldId id="271" r:id="rId29"/>
    <p:sldId id="272" r:id="rId30"/>
  </p:sldIdLst>
  <p:sldSz cx="18288000" cy="10287000"/>
  <p:notesSz cx="6858000" cy="9144000"/>
  <p:embeddedFontLst>
    <p:embeddedFont>
      <p:font typeface="Poppins" panose="00000500000000000000" pitchFamily="2" charset="0"/>
      <p:regular r:id="rId32"/>
      <p:bold r:id="rId33"/>
      <p:italic r:id="rId34"/>
      <p:boldItalic r:id="rId35"/>
    </p:embeddedFont>
    <p:embeddedFont>
      <p:font typeface="Poppins Bold" panose="00000800000000000000" pitchFamily="2" charset="0"/>
      <p:regular r:id="rId36"/>
      <p:bold r:id="rId37"/>
    </p:embeddedFont>
    <p:embeddedFont>
      <p:font typeface="Verdana" panose="020B0604030504040204" pitchFamily="34" charset="0"/>
      <p:regular r:id="rId38"/>
      <p:bold r:id="rId39"/>
      <p:italic r:id="rId40"/>
      <p:boldItalic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1E791E-4424-1155-6F1D-7769EC7A909D}" v="150" dt="2026-04-22T11:19:03.140"/>
    <p1510:client id="{A4ABF4AE-46D0-71FE-5505-503D13D3324F}" v="204" dt="2026-04-23T07:49:22.2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8.fntdata"/><Relationship Id="rId21" Type="http://schemas.openxmlformats.org/officeDocument/2006/relationships/slide" Target="slides/slide17.xml"/><Relationship Id="rId34" Type="http://schemas.openxmlformats.org/officeDocument/2006/relationships/font" Target="fonts/font3.fntdata"/><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5.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4.fntdata"/><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2.fntdata"/><Relationship Id="rId38" Type="http://schemas.openxmlformats.org/officeDocument/2006/relationships/font" Target="fonts/font7.fntdata"/><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font" Target="fonts/font10.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ine Duboisgraffin" userId="S::pauline.duboisgraffin@ceemet.org::bf3b3b91-2f08-4c63-ad4d-6c1fb96be054" providerId="AD" clId="Web-{311E791E-4424-1155-6F1D-7769EC7A909D}"/>
    <pc:docChg chg="addSld modSld sldOrd">
      <pc:chgData name="Pauline Duboisgraffin" userId="S::pauline.duboisgraffin@ceemet.org::bf3b3b91-2f08-4c63-ad4d-6c1fb96be054" providerId="AD" clId="Web-{311E791E-4424-1155-6F1D-7769EC7A909D}" dt="2026-04-22T11:18:46.264" v="114" actId="1076"/>
      <pc:docMkLst>
        <pc:docMk/>
      </pc:docMkLst>
      <pc:sldChg chg="ord">
        <pc:chgData name="Pauline Duboisgraffin" userId="S::pauline.duboisgraffin@ceemet.org::bf3b3b91-2f08-4c63-ad4d-6c1fb96be054" providerId="AD" clId="Web-{311E791E-4424-1155-6F1D-7769EC7A909D}" dt="2026-04-22T11:08:02.417" v="1"/>
        <pc:sldMkLst>
          <pc:docMk/>
          <pc:sldMk cId="0" sldId="262"/>
        </pc:sldMkLst>
      </pc:sldChg>
      <pc:sldChg chg="ord">
        <pc:chgData name="Pauline Duboisgraffin" userId="S::pauline.duboisgraffin@ceemet.org::bf3b3b91-2f08-4c63-ad4d-6c1fb96be054" providerId="AD" clId="Web-{311E791E-4424-1155-6F1D-7769EC7A909D}" dt="2026-04-22T11:08:02.417" v="0"/>
        <pc:sldMkLst>
          <pc:docMk/>
          <pc:sldMk cId="0" sldId="263"/>
        </pc:sldMkLst>
      </pc:sldChg>
      <pc:sldChg chg="addSp delSp modSp add replId">
        <pc:chgData name="Pauline Duboisgraffin" userId="S::pauline.duboisgraffin@ceemet.org::bf3b3b91-2f08-4c63-ad4d-6c1fb96be054" providerId="AD" clId="Web-{311E791E-4424-1155-6F1D-7769EC7A909D}" dt="2026-04-22T11:15:28.727" v="80" actId="14100"/>
        <pc:sldMkLst>
          <pc:docMk/>
          <pc:sldMk cId="2023639078" sldId="278"/>
        </pc:sldMkLst>
        <pc:spChg chg="mod">
          <ac:chgData name="Pauline Duboisgraffin" userId="S::pauline.duboisgraffin@ceemet.org::bf3b3b91-2f08-4c63-ad4d-6c1fb96be054" providerId="AD" clId="Web-{311E791E-4424-1155-6F1D-7769EC7A909D}" dt="2026-04-22T11:15:28.727" v="80" actId="14100"/>
          <ac:spMkLst>
            <pc:docMk/>
            <pc:sldMk cId="2023639078" sldId="278"/>
            <ac:spMk id="2" creationId="{53119D8E-4C4E-85DA-020B-303AC839B846}"/>
          </ac:spMkLst>
        </pc:spChg>
        <pc:spChg chg="del">
          <ac:chgData name="Pauline Duboisgraffin" userId="S::pauline.duboisgraffin@ceemet.org::bf3b3b91-2f08-4c63-ad4d-6c1fb96be054" providerId="AD" clId="Web-{311E791E-4424-1155-6F1D-7769EC7A909D}" dt="2026-04-22T11:12:07.187" v="45"/>
          <ac:spMkLst>
            <pc:docMk/>
            <pc:sldMk cId="2023639078" sldId="278"/>
            <ac:spMk id="3" creationId="{E42F9E85-5DDA-23D1-6057-0CD808878F27}"/>
          </ac:spMkLst>
        </pc:spChg>
        <pc:spChg chg="del">
          <ac:chgData name="Pauline Duboisgraffin" userId="S::pauline.duboisgraffin@ceemet.org::bf3b3b91-2f08-4c63-ad4d-6c1fb96be054" providerId="AD" clId="Web-{311E791E-4424-1155-6F1D-7769EC7A909D}" dt="2026-04-22T11:12:08.453" v="46"/>
          <ac:spMkLst>
            <pc:docMk/>
            <pc:sldMk cId="2023639078" sldId="278"/>
            <ac:spMk id="4" creationId="{420C66ED-B6ED-15C4-DC66-B94DC171E189}"/>
          </ac:spMkLst>
        </pc:spChg>
        <pc:spChg chg="del">
          <ac:chgData name="Pauline Duboisgraffin" userId="S::pauline.duboisgraffin@ceemet.org::bf3b3b91-2f08-4c63-ad4d-6c1fb96be054" providerId="AD" clId="Web-{311E791E-4424-1155-6F1D-7769EC7A909D}" dt="2026-04-22T11:12:09.234" v="47"/>
          <ac:spMkLst>
            <pc:docMk/>
            <pc:sldMk cId="2023639078" sldId="278"/>
            <ac:spMk id="5" creationId="{9EAC7842-3C86-EB10-59C2-D651EF4A75CB}"/>
          </ac:spMkLst>
        </pc:spChg>
        <pc:spChg chg="del">
          <ac:chgData name="Pauline Duboisgraffin" userId="S::pauline.duboisgraffin@ceemet.org::bf3b3b91-2f08-4c63-ad4d-6c1fb96be054" providerId="AD" clId="Web-{311E791E-4424-1155-6F1D-7769EC7A909D}" dt="2026-04-22T11:11:01.355" v="39"/>
          <ac:spMkLst>
            <pc:docMk/>
            <pc:sldMk cId="2023639078" sldId="278"/>
            <ac:spMk id="6" creationId="{98B53681-DC8A-C224-086C-7515E5F40910}"/>
          </ac:spMkLst>
        </pc:spChg>
        <pc:spChg chg="mod">
          <ac:chgData name="Pauline Duboisgraffin" userId="S::pauline.duboisgraffin@ceemet.org::bf3b3b91-2f08-4c63-ad4d-6c1fb96be054" providerId="AD" clId="Web-{311E791E-4424-1155-6F1D-7769EC7A909D}" dt="2026-04-22T11:09:48.818" v="36" actId="20577"/>
          <ac:spMkLst>
            <pc:docMk/>
            <pc:sldMk cId="2023639078" sldId="278"/>
            <ac:spMk id="8" creationId="{27D7E29B-2DE8-8C66-3B94-103C18057744}"/>
          </ac:spMkLst>
        </pc:spChg>
        <pc:spChg chg="add del mod">
          <ac:chgData name="Pauline Duboisgraffin" userId="S::pauline.duboisgraffin@ceemet.org::bf3b3b91-2f08-4c63-ad4d-6c1fb96be054" providerId="AD" clId="Web-{311E791E-4424-1155-6F1D-7769EC7A909D}" dt="2026-04-22T11:14:40.350" v="69"/>
          <ac:spMkLst>
            <pc:docMk/>
            <pc:sldMk cId="2023639078" sldId="278"/>
            <ac:spMk id="13" creationId="{5D2DFE79-DA98-6239-42EA-2DFF56DBD9A8}"/>
          </ac:spMkLst>
        </pc:spChg>
        <pc:picChg chg="add del mod">
          <ac:chgData name="Pauline Duboisgraffin" userId="S::pauline.duboisgraffin@ceemet.org::bf3b3b91-2f08-4c63-ad4d-6c1fb96be054" providerId="AD" clId="Web-{311E791E-4424-1155-6F1D-7769EC7A909D}" dt="2026-04-22T11:12:57.518" v="50"/>
          <ac:picMkLst>
            <pc:docMk/>
            <pc:sldMk cId="2023639078" sldId="278"/>
            <ac:picMk id="9" creationId="{9C2610E9-C6DB-C19E-280F-DAD80869F9D8}"/>
          </ac:picMkLst>
        </pc:picChg>
        <pc:picChg chg="add del mod">
          <ac:chgData name="Pauline Duboisgraffin" userId="S::pauline.duboisgraffin@ceemet.org::bf3b3b91-2f08-4c63-ad4d-6c1fb96be054" providerId="AD" clId="Web-{311E791E-4424-1155-6F1D-7769EC7A909D}" dt="2026-04-22T11:12:58.409" v="51"/>
          <ac:picMkLst>
            <pc:docMk/>
            <pc:sldMk cId="2023639078" sldId="278"/>
            <ac:picMk id="10" creationId="{BAF1ECE5-7E99-94CB-8BCC-E24741908E27}"/>
          </ac:picMkLst>
        </pc:picChg>
        <pc:picChg chg="add del mod">
          <ac:chgData name="Pauline Duboisgraffin" userId="S::pauline.duboisgraffin@ceemet.org::bf3b3b91-2f08-4c63-ad4d-6c1fb96be054" providerId="AD" clId="Web-{311E791E-4424-1155-6F1D-7769EC7A909D}" dt="2026-04-22T11:13:10.550" v="55"/>
          <ac:picMkLst>
            <pc:docMk/>
            <pc:sldMk cId="2023639078" sldId="278"/>
            <ac:picMk id="11" creationId="{85BBCC6C-5E55-F5C6-AD36-F8539D3E3E07}"/>
          </ac:picMkLst>
        </pc:picChg>
        <pc:picChg chg="add mod">
          <ac:chgData name="Pauline Duboisgraffin" userId="S::pauline.duboisgraffin@ceemet.org::bf3b3b91-2f08-4c63-ad4d-6c1fb96be054" providerId="AD" clId="Web-{311E791E-4424-1155-6F1D-7769EC7A909D}" dt="2026-04-22T11:14:36.022" v="66" actId="14100"/>
          <ac:picMkLst>
            <pc:docMk/>
            <pc:sldMk cId="2023639078" sldId="278"/>
            <ac:picMk id="12" creationId="{DDBC182D-92EE-8790-5245-5A61C9E38AF2}"/>
          </ac:picMkLst>
        </pc:picChg>
      </pc:sldChg>
      <pc:sldChg chg="addSp delSp modSp add replId">
        <pc:chgData name="Pauline Duboisgraffin" userId="S::pauline.duboisgraffin@ceemet.org::bf3b3b91-2f08-4c63-ad4d-6c1fb96be054" providerId="AD" clId="Web-{311E791E-4424-1155-6F1D-7769EC7A909D}" dt="2026-04-22T11:18:46.264" v="114" actId="1076"/>
        <pc:sldMkLst>
          <pc:docMk/>
          <pc:sldMk cId="582727153" sldId="279"/>
        </pc:sldMkLst>
        <pc:spChg chg="mod">
          <ac:chgData name="Pauline Duboisgraffin" userId="S::pauline.duboisgraffin@ceemet.org::bf3b3b91-2f08-4c63-ad4d-6c1fb96be054" providerId="AD" clId="Web-{311E791E-4424-1155-6F1D-7769EC7A909D}" dt="2026-04-22T11:16:21.995" v="96"/>
          <ac:spMkLst>
            <pc:docMk/>
            <pc:sldMk cId="582727153" sldId="279"/>
            <ac:spMk id="2" creationId="{0A249AD5-C3C9-0630-20A4-226BEF82EAC7}"/>
          </ac:spMkLst>
        </pc:spChg>
        <pc:spChg chg="add del mod">
          <ac:chgData name="Pauline Duboisgraffin" userId="S::pauline.duboisgraffin@ceemet.org::bf3b3b91-2f08-4c63-ad4d-6c1fb96be054" providerId="AD" clId="Web-{311E791E-4424-1155-6F1D-7769EC7A909D}" dt="2026-04-22T11:17:40.872" v="105"/>
          <ac:spMkLst>
            <pc:docMk/>
            <pc:sldMk cId="582727153" sldId="279"/>
            <ac:spMk id="4" creationId="{59DD1F5B-8989-CF93-196F-B834CF63F118}"/>
          </ac:spMkLst>
        </pc:spChg>
        <pc:picChg chg="add del mod">
          <ac:chgData name="Pauline Duboisgraffin" userId="S::pauline.duboisgraffin@ceemet.org::bf3b3b91-2f08-4c63-ad4d-6c1fb96be054" providerId="AD" clId="Web-{311E791E-4424-1155-6F1D-7769EC7A909D}" dt="2026-04-22T11:17:40.872" v="106"/>
          <ac:picMkLst>
            <pc:docMk/>
            <pc:sldMk cId="582727153" sldId="279"/>
            <ac:picMk id="3" creationId="{38B04694-D769-1265-7B43-C76525B64A4B}"/>
          </ac:picMkLst>
        </pc:picChg>
        <pc:picChg chg="add mod">
          <ac:chgData name="Pauline Duboisgraffin" userId="S::pauline.duboisgraffin@ceemet.org::bf3b3b91-2f08-4c63-ad4d-6c1fb96be054" providerId="AD" clId="Web-{311E791E-4424-1155-6F1D-7769EC7A909D}" dt="2026-04-22T11:18:46.264" v="114" actId="1076"/>
          <ac:picMkLst>
            <pc:docMk/>
            <pc:sldMk cId="582727153" sldId="279"/>
            <ac:picMk id="6" creationId="{15FED0FA-52EE-2D98-6E2A-A180930CE38D}"/>
          </ac:picMkLst>
        </pc:picChg>
        <pc:picChg chg="mod">
          <ac:chgData name="Pauline Duboisgraffin" userId="S::pauline.duboisgraffin@ceemet.org::bf3b3b91-2f08-4c63-ad4d-6c1fb96be054" providerId="AD" clId="Web-{311E791E-4424-1155-6F1D-7769EC7A909D}" dt="2026-04-22T11:18:38.936" v="111" actId="1076"/>
          <ac:picMkLst>
            <pc:docMk/>
            <pc:sldMk cId="582727153" sldId="279"/>
            <ac:picMk id="9" creationId="{B81D9826-5DF8-1AAF-3214-38476268B3BA}"/>
          </ac:picMkLst>
        </pc:picChg>
        <pc:picChg chg="mod">
          <ac:chgData name="Pauline Duboisgraffin" userId="S::pauline.duboisgraffin@ceemet.org::bf3b3b91-2f08-4c63-ad4d-6c1fb96be054" providerId="AD" clId="Web-{311E791E-4424-1155-6F1D-7769EC7A909D}" dt="2026-04-22T11:18:44.202" v="113" actId="1076"/>
          <ac:picMkLst>
            <pc:docMk/>
            <pc:sldMk cId="582727153" sldId="279"/>
            <ac:picMk id="10" creationId="{800EC381-95BA-E4DA-FFEF-441F382F1E1E}"/>
          </ac:picMkLst>
        </pc:picChg>
      </pc:sldChg>
    </pc:docChg>
  </pc:docChgLst>
  <pc:docChgLst>
    <pc:chgData name="Pauline Duboisgraffin" userId="S::pauline.duboisgraffin@ceemet.org::bf3b3b91-2f08-4c63-ad4d-6c1fb96be054" providerId="AD" clId="Web-{A4ABF4AE-46D0-71FE-5505-503D13D3324F}"/>
    <pc:docChg chg="addSld delSld modSld">
      <pc:chgData name="Pauline Duboisgraffin" userId="S::pauline.duboisgraffin@ceemet.org::bf3b3b91-2f08-4c63-ad4d-6c1fb96be054" providerId="AD" clId="Web-{A4ABF4AE-46D0-71FE-5505-503D13D3324F}" dt="2026-04-23T07:49:21.013" v="133" actId="20577"/>
      <pc:docMkLst>
        <pc:docMk/>
      </pc:docMkLst>
      <pc:sldChg chg="modSp">
        <pc:chgData name="Pauline Duboisgraffin" userId="S::pauline.duboisgraffin@ceemet.org::bf3b3b91-2f08-4c63-ad4d-6c1fb96be054" providerId="AD" clId="Web-{A4ABF4AE-46D0-71FE-5505-503D13D3324F}" dt="2026-04-22T12:13:48.254" v="1" actId="1076"/>
        <pc:sldMkLst>
          <pc:docMk/>
          <pc:sldMk cId="0" sldId="263"/>
        </pc:sldMkLst>
        <pc:spChg chg="mod">
          <ac:chgData name="Pauline Duboisgraffin" userId="S::pauline.duboisgraffin@ceemet.org::bf3b3b91-2f08-4c63-ad4d-6c1fb96be054" providerId="AD" clId="Web-{A4ABF4AE-46D0-71FE-5505-503D13D3324F}" dt="2026-04-22T12:13:48.254" v="1" actId="1076"/>
          <ac:spMkLst>
            <pc:docMk/>
            <pc:sldMk cId="0" sldId="263"/>
            <ac:spMk id="3" creationId="{00000000-0000-0000-0000-000000000000}"/>
          </ac:spMkLst>
        </pc:spChg>
      </pc:sldChg>
      <pc:sldChg chg="addSp delSp modSp add replId">
        <pc:chgData name="Pauline Duboisgraffin" userId="S::pauline.duboisgraffin@ceemet.org::bf3b3b91-2f08-4c63-ad4d-6c1fb96be054" providerId="AD" clId="Web-{A4ABF4AE-46D0-71FE-5505-503D13D3324F}" dt="2026-04-23T07:49:17.325" v="132" actId="20577"/>
        <pc:sldMkLst>
          <pc:docMk/>
          <pc:sldMk cId="2945758094" sldId="280"/>
        </pc:sldMkLst>
        <pc:spChg chg="mod">
          <ac:chgData name="Pauline Duboisgraffin" userId="S::pauline.duboisgraffin@ceemet.org::bf3b3b91-2f08-4c63-ad4d-6c1fb96be054" providerId="AD" clId="Web-{A4ABF4AE-46D0-71FE-5505-503D13D3324F}" dt="2026-04-23T07:44:55.325" v="66" actId="1076"/>
          <ac:spMkLst>
            <pc:docMk/>
            <pc:sldMk cId="2945758094" sldId="280"/>
            <ac:spMk id="2" creationId="{86A4A7C6-E572-94B2-60CE-9E896A22D6D0}"/>
          </ac:spMkLst>
        </pc:spChg>
        <pc:spChg chg="mod">
          <ac:chgData name="Pauline Duboisgraffin" userId="S::pauline.duboisgraffin@ceemet.org::bf3b3b91-2f08-4c63-ad4d-6c1fb96be054" providerId="AD" clId="Web-{A4ABF4AE-46D0-71FE-5505-503D13D3324F}" dt="2026-04-23T07:49:17.325" v="132" actId="20577"/>
          <ac:spMkLst>
            <pc:docMk/>
            <pc:sldMk cId="2945758094" sldId="280"/>
            <ac:spMk id="8" creationId="{1B7430EF-B56E-518B-B6B2-BFD2D519344E}"/>
          </ac:spMkLst>
        </pc:spChg>
        <pc:picChg chg="add mod">
          <ac:chgData name="Pauline Duboisgraffin" userId="S::pauline.duboisgraffin@ceemet.org::bf3b3b91-2f08-4c63-ad4d-6c1fb96be054" providerId="AD" clId="Web-{A4ABF4AE-46D0-71FE-5505-503D13D3324F}" dt="2026-04-23T07:39:14.586" v="61" actId="1076"/>
          <ac:picMkLst>
            <pc:docMk/>
            <pc:sldMk cId="2945758094" sldId="280"/>
            <ac:picMk id="3" creationId="{67F0F19A-8459-0ACD-1242-0597B37BABC8}"/>
          </ac:picMkLst>
        </pc:picChg>
        <pc:picChg chg="add mod">
          <ac:chgData name="Pauline Duboisgraffin" userId="S::pauline.duboisgraffin@ceemet.org::bf3b3b91-2f08-4c63-ad4d-6c1fb96be054" providerId="AD" clId="Web-{A4ABF4AE-46D0-71FE-5505-503D13D3324F}" dt="2026-04-23T07:39:19.899" v="63" actId="14100"/>
          <ac:picMkLst>
            <pc:docMk/>
            <pc:sldMk cId="2945758094" sldId="280"/>
            <ac:picMk id="4" creationId="{D56F61DE-419E-0B3D-0090-4E59ED2C70D3}"/>
          </ac:picMkLst>
        </pc:picChg>
        <pc:picChg chg="del">
          <ac:chgData name="Pauline Duboisgraffin" userId="S::pauline.duboisgraffin@ceemet.org::bf3b3b91-2f08-4c63-ad4d-6c1fb96be054" providerId="AD" clId="Web-{A4ABF4AE-46D0-71FE-5505-503D13D3324F}" dt="2026-04-23T07:37:17.865" v="57"/>
          <ac:picMkLst>
            <pc:docMk/>
            <pc:sldMk cId="2945758094" sldId="280"/>
            <ac:picMk id="6" creationId="{37CD075E-60D5-45CA-F054-D07BF34632FB}"/>
          </ac:picMkLst>
        </pc:picChg>
        <pc:picChg chg="del">
          <ac:chgData name="Pauline Duboisgraffin" userId="S::pauline.duboisgraffin@ceemet.org::bf3b3b91-2f08-4c63-ad4d-6c1fb96be054" providerId="AD" clId="Web-{A4ABF4AE-46D0-71FE-5505-503D13D3324F}" dt="2026-04-23T07:37:15.693" v="55"/>
          <ac:picMkLst>
            <pc:docMk/>
            <pc:sldMk cId="2945758094" sldId="280"/>
            <ac:picMk id="9" creationId="{5EA546B6-FD89-3AFA-6F90-6BFAB00CA8AB}"/>
          </ac:picMkLst>
        </pc:picChg>
        <pc:picChg chg="del">
          <ac:chgData name="Pauline Duboisgraffin" userId="S::pauline.duboisgraffin@ceemet.org::bf3b3b91-2f08-4c63-ad4d-6c1fb96be054" providerId="AD" clId="Web-{A4ABF4AE-46D0-71FE-5505-503D13D3324F}" dt="2026-04-23T07:37:16.803" v="56"/>
          <ac:picMkLst>
            <pc:docMk/>
            <pc:sldMk cId="2945758094" sldId="280"/>
            <ac:picMk id="10" creationId="{46DD4485-9B37-AE03-62F2-68F05064D220}"/>
          </ac:picMkLst>
        </pc:picChg>
      </pc:sldChg>
      <pc:sldChg chg="new del">
        <pc:chgData name="Pauline Duboisgraffin" userId="S::pauline.duboisgraffin@ceemet.org::bf3b3b91-2f08-4c63-ad4d-6c1fb96be054" providerId="AD" clId="Web-{A4ABF4AE-46D0-71FE-5505-503D13D3324F}" dt="2026-04-23T07:45:01.887" v="68"/>
        <pc:sldMkLst>
          <pc:docMk/>
          <pc:sldMk cId="1322184466" sldId="281"/>
        </pc:sldMkLst>
      </pc:sldChg>
      <pc:sldChg chg="addSp delSp modSp add replId">
        <pc:chgData name="Pauline Duboisgraffin" userId="S::pauline.duboisgraffin@ceemet.org::bf3b3b91-2f08-4c63-ad4d-6c1fb96be054" providerId="AD" clId="Web-{A4ABF4AE-46D0-71FE-5505-503D13D3324F}" dt="2026-04-23T07:49:21.013" v="133" actId="20577"/>
        <pc:sldMkLst>
          <pc:docMk/>
          <pc:sldMk cId="3283290415" sldId="281"/>
        </pc:sldMkLst>
        <pc:spChg chg="mod">
          <ac:chgData name="Pauline Duboisgraffin" userId="S::pauline.duboisgraffin@ceemet.org::bf3b3b91-2f08-4c63-ad4d-6c1fb96be054" providerId="AD" clId="Web-{A4ABF4AE-46D0-71FE-5505-503D13D3324F}" dt="2026-04-23T07:48:30.822" v="123" actId="20577"/>
          <ac:spMkLst>
            <pc:docMk/>
            <pc:sldMk cId="3283290415" sldId="281"/>
            <ac:spMk id="2" creationId="{0D7CC8D6-B738-3CBA-3FE1-DABA47947D89}"/>
          </ac:spMkLst>
        </pc:spChg>
        <pc:spChg chg="add mod">
          <ac:chgData name="Pauline Duboisgraffin" userId="S::pauline.duboisgraffin@ceemet.org::bf3b3b91-2f08-4c63-ad4d-6c1fb96be054" providerId="AD" clId="Web-{A4ABF4AE-46D0-71FE-5505-503D13D3324F}" dt="2026-04-23T07:49:08.778" v="131" actId="20577"/>
          <ac:spMkLst>
            <pc:docMk/>
            <pc:sldMk cId="3283290415" sldId="281"/>
            <ac:spMk id="6" creationId="{6B6892B3-F7C0-52D4-0FA2-E0176894C033}"/>
          </ac:spMkLst>
        </pc:spChg>
        <pc:spChg chg="mod">
          <ac:chgData name="Pauline Duboisgraffin" userId="S::pauline.duboisgraffin@ceemet.org::bf3b3b91-2f08-4c63-ad4d-6c1fb96be054" providerId="AD" clId="Web-{A4ABF4AE-46D0-71FE-5505-503D13D3324F}" dt="2026-04-23T07:49:21.013" v="133" actId="20577"/>
          <ac:spMkLst>
            <pc:docMk/>
            <pc:sldMk cId="3283290415" sldId="281"/>
            <ac:spMk id="8" creationId="{E4D86264-3770-382F-33D5-6AF8C5789E7B}"/>
          </ac:spMkLst>
        </pc:spChg>
        <pc:picChg chg="mod">
          <ac:chgData name="Pauline Duboisgraffin" userId="S::pauline.duboisgraffin@ceemet.org::bf3b3b91-2f08-4c63-ad4d-6c1fb96be054" providerId="AD" clId="Web-{A4ABF4AE-46D0-71FE-5505-503D13D3324F}" dt="2026-04-23T07:48:59.965" v="128" actId="1076"/>
          <ac:picMkLst>
            <pc:docMk/>
            <pc:sldMk cId="3283290415" sldId="281"/>
            <ac:picMk id="3" creationId="{C0DBA70E-2352-E1D1-476D-23F78D4476D5}"/>
          </ac:picMkLst>
        </pc:picChg>
        <pc:picChg chg="del">
          <ac:chgData name="Pauline Duboisgraffin" userId="S::pauline.duboisgraffin@ceemet.org::bf3b3b91-2f08-4c63-ad4d-6c1fb96be054" providerId="AD" clId="Web-{A4ABF4AE-46D0-71FE-5505-503D13D3324F}" dt="2026-04-23T07:46:20.859" v="100"/>
          <ac:picMkLst>
            <pc:docMk/>
            <pc:sldMk cId="3283290415" sldId="281"/>
            <ac:picMk id="4" creationId="{881DE005-E1DC-4F3B-B061-D489FAB6A15B}"/>
          </ac:picMkLst>
        </pc:picChg>
        <pc:picChg chg="add mod">
          <ac:chgData name="Pauline Duboisgraffin" userId="S::pauline.duboisgraffin@ceemet.org::bf3b3b91-2f08-4c63-ad4d-6c1fb96be054" providerId="AD" clId="Web-{A4ABF4AE-46D0-71FE-5505-503D13D3324F}" dt="2026-04-23T07:46:36.235" v="106" actId="1076"/>
          <ac:picMkLst>
            <pc:docMk/>
            <pc:sldMk cId="3283290415" sldId="281"/>
            <ac:picMk id="5" creationId="{2A92252B-FB6D-0D03-009E-AE7571FAE6C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822B12-8C16-4874-B12B-EAD3D3E25A24}" type="datetimeFigureOut">
              <a:rPr lang="en-BE" smtClean="0"/>
              <a:t>04/23/2026</a:t>
            </a:fld>
            <a:endParaRPr lang="en-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37E777-80EA-4D13-8DE7-4C7913A6DB25}" type="slidenum">
              <a:rPr lang="en-BE" smtClean="0"/>
              <a:t>‹#›</a:t>
            </a:fld>
            <a:endParaRPr lang="en-BE"/>
          </a:p>
        </p:txBody>
      </p:sp>
    </p:spTree>
    <p:extLst>
      <p:ext uri="{BB962C8B-B14F-4D97-AF65-F5344CB8AC3E}">
        <p14:creationId xmlns:p14="http://schemas.microsoft.com/office/powerpoint/2010/main" val="3115839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900" b="1"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Eka pallo: </a:t>
            </a: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Wärtsilä </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Marine</a:t>
            </a: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offers</a:t>
            </a:r>
            <a:endPar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endPar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171450" indent="-171450">
              <a:buFont typeface="Arial" panose="020B0604020202020204" pitchFamily="34" charset="0"/>
              <a:buChar char="•"/>
            </a:pP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Engines</a:t>
            </a: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and </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generating</a:t>
            </a: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sets</a:t>
            </a:r>
            <a:endPar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171450" indent="-171450">
              <a:buFont typeface="Arial" panose="020B0604020202020204" pitchFamily="34" charset="0"/>
              <a:buChar char="•"/>
            </a:pP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Propulsion</a:t>
            </a: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solutions</a:t>
            </a: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propellers</a:t>
            </a: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thrusters</a:t>
            </a: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shafts</a:t>
            </a: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nozzles</a:t>
            </a: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waterjets</a:t>
            </a: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and </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propulsion</a:t>
            </a: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control</a:t>
            </a: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systems</a:t>
            </a:r>
            <a:endPar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171450" indent="-171450">
              <a:buFont typeface="Arial" panose="020B0604020202020204" pitchFamily="34" charset="0"/>
              <a:buChar char="•"/>
            </a:pP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A </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wide</a:t>
            </a: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offering</a:t>
            </a: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of </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marine</a:t>
            </a: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gears</a:t>
            </a:r>
            <a:endPar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171450" indent="-171450">
              <a:buFont typeface="Arial" panose="020B0604020202020204" pitchFamily="34" charset="0"/>
              <a:buChar char="•"/>
            </a:pP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Ship</a:t>
            </a: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electrification</a:t>
            </a: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and </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hybrid</a:t>
            </a: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systems</a:t>
            </a:r>
            <a:endPar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171450" indent="-171450">
              <a:buFont typeface="Arial" panose="020B0604020202020204" pitchFamily="34" charset="0"/>
              <a:buChar char="•"/>
            </a:pP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Energy-</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saving</a:t>
            </a: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technologies</a:t>
            </a:r>
            <a:endPar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171450" indent="-171450">
              <a:buFont typeface="Arial" panose="020B0604020202020204" pitchFamily="34" charset="0"/>
              <a:buChar char="•"/>
            </a:pP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Fleet</a:t>
            </a: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optimisation</a:t>
            </a: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and </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voyage</a:t>
            </a: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optimisation</a:t>
            </a: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solutions</a:t>
            </a:r>
            <a:endPar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171450" indent="-171450">
              <a:buFont typeface="Arial" panose="020B0604020202020204" pitchFamily="34" charset="0"/>
              <a:buChar char="•"/>
            </a:pP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Exhaust</a:t>
            </a: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treatment</a:t>
            </a: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and </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carbon</a:t>
            </a: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capture</a:t>
            </a: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solutions</a:t>
            </a:r>
            <a:endPar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endParaRPr lang="fi-FI"/>
          </a:p>
          <a:p>
            <a:r>
              <a:rPr lang="en-US" err="1"/>
              <a:t>Wärtsilä</a:t>
            </a:r>
            <a:r>
              <a:rPr lang="en-US"/>
              <a:t> Energy solutions include </a:t>
            </a:r>
          </a:p>
          <a:p>
            <a:endParaRPr lang="en-US"/>
          </a:p>
          <a:p>
            <a:pPr marL="171450" indent="-171450">
              <a:buFont typeface="Arial" panose="020B0604020202020204" pitchFamily="34" charset="0"/>
              <a:buChar char="•"/>
            </a:pPr>
            <a:r>
              <a:rPr lang="en-US"/>
              <a:t>flexible engine power plants </a:t>
            </a:r>
          </a:p>
          <a:p>
            <a:pPr marL="171450" indent="-171450">
              <a:buFont typeface="Arial" panose="020B0604020202020204" pitchFamily="34" charset="0"/>
              <a:buChar char="•"/>
            </a:pPr>
            <a:r>
              <a:rPr lang="en-US"/>
              <a:t>energy storage and optimization technology</a:t>
            </a:r>
          </a:p>
          <a:p>
            <a:pPr marL="171450" indent="-171450">
              <a:buFont typeface="Arial" panose="020B0604020202020204" pitchFamily="34" charset="0"/>
              <a:buChar char="•"/>
            </a:pPr>
            <a:r>
              <a:rPr lang="en-US"/>
              <a:t>and services covering the entire lifecycle of its installed products. </a:t>
            </a:r>
          </a:p>
          <a:p>
            <a:pPr marL="171450" indent="-171450">
              <a:buFont typeface="Arial" panose="020B0604020202020204" pitchFamily="34" charset="0"/>
              <a:buChar char="•"/>
            </a:pPr>
            <a:r>
              <a:rPr lang="en-US"/>
              <a:t>engines also run on sustainable fuels, ensuring their continued operation well into the future. </a:t>
            </a:r>
          </a:p>
          <a:p>
            <a:pPr marL="0" indent="0">
              <a:buFont typeface="Arial" panose="020B0604020202020204" pitchFamily="34" charset="0"/>
              <a:buNone/>
            </a:pPr>
            <a:endParaRPr lang="en-US"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indent="0">
              <a:buFont typeface="Arial" panose="020B0604020202020204" pitchFamily="34" charset="0"/>
              <a:buNone/>
            </a:pPr>
            <a:r>
              <a:rPr lang="en-US"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Energy storage business: </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battery</a:t>
            </a: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energy</a:t>
            </a: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storage</a:t>
            </a: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fi-FI" sz="900" b="0"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technologies</a:t>
            </a:r>
            <a:r>
              <a:rPr lang="fi-FI"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endParaRPr lang="fi-FI"/>
          </a:p>
        </p:txBody>
      </p:sp>
      <p:sp>
        <p:nvSpPr>
          <p:cNvPr id="4" name="Alatunnisteen paikkamerkki 3"/>
          <p:cNvSpPr>
            <a:spLocks noGrp="1"/>
          </p:cNvSpPr>
          <p:nvPr>
            <p:ph type="ftr" sz="quarter" idx="4"/>
          </p:nvPr>
        </p:nvSpPr>
        <p:spPr/>
        <p:txBody>
          <a:bodyPr/>
          <a:lstStyle/>
          <a:p>
            <a:r>
              <a:rPr lang="fi-FI"/>
              <a:t>Teknologiateollisuus</a:t>
            </a:r>
          </a:p>
        </p:txBody>
      </p:sp>
      <p:sp>
        <p:nvSpPr>
          <p:cNvPr id="5" name="Dian numeron paikkamerkki 4"/>
          <p:cNvSpPr>
            <a:spLocks noGrp="1"/>
          </p:cNvSpPr>
          <p:nvPr>
            <p:ph type="sldNum" sz="quarter" idx="5"/>
          </p:nvPr>
        </p:nvSpPr>
        <p:spPr/>
        <p:txBody>
          <a:bodyPr/>
          <a:lstStyle/>
          <a:p>
            <a:fld id="{B5A0B3B4-F971-4AD3-B530-DE860EFC07D2}" type="slidenum">
              <a:rPr lang="fi-FI" smtClean="0"/>
              <a:pPr/>
              <a:t>12</a:t>
            </a:fld>
            <a:endParaRPr lang="fi-FI"/>
          </a:p>
        </p:txBody>
      </p:sp>
    </p:spTree>
    <p:extLst>
      <p:ext uri="{BB962C8B-B14F-4D97-AF65-F5344CB8AC3E}">
        <p14:creationId xmlns:p14="http://schemas.microsoft.com/office/powerpoint/2010/main" val="2266932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Alatunnisteen paikkamerkki 3"/>
          <p:cNvSpPr>
            <a:spLocks noGrp="1"/>
          </p:cNvSpPr>
          <p:nvPr>
            <p:ph type="ftr" sz="quarter" idx="4"/>
          </p:nvPr>
        </p:nvSpPr>
        <p:spPr/>
        <p:txBody>
          <a:bodyPr/>
          <a:lstStyle/>
          <a:p>
            <a:r>
              <a:rPr lang="fi-FI"/>
              <a:t>Teknologiateollisuus</a:t>
            </a:r>
          </a:p>
        </p:txBody>
      </p:sp>
      <p:sp>
        <p:nvSpPr>
          <p:cNvPr id="5" name="Dian numeron paikkamerkki 4"/>
          <p:cNvSpPr>
            <a:spLocks noGrp="1"/>
          </p:cNvSpPr>
          <p:nvPr>
            <p:ph type="sldNum" sz="quarter" idx="5"/>
          </p:nvPr>
        </p:nvSpPr>
        <p:spPr/>
        <p:txBody>
          <a:bodyPr/>
          <a:lstStyle/>
          <a:p>
            <a:fld id="{B5A0B3B4-F971-4AD3-B530-DE860EFC07D2}" type="slidenum">
              <a:rPr lang="fi-FI" smtClean="0"/>
              <a:pPr/>
              <a:t>13</a:t>
            </a:fld>
            <a:endParaRPr lang="fi-FI"/>
          </a:p>
        </p:txBody>
      </p:sp>
    </p:spTree>
    <p:extLst>
      <p:ext uri="{BB962C8B-B14F-4D97-AF65-F5344CB8AC3E}">
        <p14:creationId xmlns:p14="http://schemas.microsoft.com/office/powerpoint/2010/main" val="35667318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en-US" sz="900" b="1" i="0" kern="1200" err="1">
                <a:solidFill>
                  <a:schemeClr val="tx1"/>
                </a:solidFill>
                <a:effectLst/>
                <a:latin typeface="Verdana" panose="020B0604030504040204" pitchFamily="34" charset="0"/>
                <a:ea typeface="Verdana" panose="020B0604030504040204" pitchFamily="34" charset="0"/>
                <a:cs typeface="Verdana" panose="020B0604030504040204" pitchFamily="34" charset="0"/>
              </a:rPr>
              <a:t>Loppuun</a:t>
            </a:r>
            <a:r>
              <a:rPr lang="en-US" sz="900" b="1"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en-US"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What are the key features of SAP SuccessFactors HCM?</a:t>
            </a:r>
          </a:p>
          <a:p>
            <a:endParaRPr lang="en-US"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r>
              <a:rPr lang="en-US" sz="900" b="0" i="0" u="sng"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SAP SuccessFactors solutions </a:t>
            </a:r>
            <a:r>
              <a:rPr lang="en-US"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help organizations manage all functions of HR, including compensation and benefits, employee onboarding, goal management, talent development, time management, and payroll.</a:t>
            </a:r>
          </a:p>
          <a:p>
            <a:r>
              <a:rPr lang="en-US"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p>
          <a:p>
            <a:r>
              <a:rPr lang="en-US"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Here are some HR processes SAP SuccessFactors HCM can optimize—and how AI can help:</a:t>
            </a:r>
          </a:p>
          <a:p>
            <a:r>
              <a:rPr lang="en-US" sz="900" b="1"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Recruitment</a:t>
            </a:r>
            <a:r>
              <a:rPr lang="en-US"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Attract and hire talent with the skills your organization needs. SAP SuccessFactors Recruiting uses AI to screen applicants in a more efficient and equitable way.</a:t>
            </a:r>
          </a:p>
          <a:p>
            <a:r>
              <a:rPr lang="en-US" sz="900" b="1"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Onboarding</a:t>
            </a:r>
            <a:r>
              <a:rPr lang="en-US"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Help new hires hit the ground running with a personalized, intuitive, and engaging onboarding process. SAP SuccessFactors Onboarding facilitates the timely completion of necessary tasks, like training or goal assignments. AI can help new and departing employees to easily complete required tasks.</a:t>
            </a:r>
          </a:p>
          <a:p>
            <a:r>
              <a:rPr lang="en-US" sz="900" b="1"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Performance management</a:t>
            </a:r>
            <a:r>
              <a:rPr lang="en-US"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Continuously develop and nurture your talent in a way that aligns with their personal goals and those of the organization. AI can help employees craft meaningful, measurable goals.</a:t>
            </a:r>
          </a:p>
          <a:p>
            <a:r>
              <a:rPr lang="en-US" sz="900" b="1"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Learning</a:t>
            </a:r>
            <a:r>
              <a:rPr lang="en-US"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Ensure compliance and encourage employee development with skills-driven learning and development. AI can help identify growth opportunities and recommend personalized learning plans.</a:t>
            </a:r>
          </a:p>
          <a:p>
            <a:r>
              <a:rPr lang="en-US" sz="900" b="1"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Employee self-service</a:t>
            </a:r>
            <a:r>
              <a:rPr lang="en-US"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Provide employees with a way to quickly complete tasks and get accurate answers to HR-related questions.</a:t>
            </a:r>
          </a:p>
          <a:p>
            <a:r>
              <a:rPr lang="en-US" sz="900" b="1"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Reporting and analytics</a:t>
            </a:r>
            <a:r>
              <a:rPr lang="en-US"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Get a comprehensive perspective on employees, including their location, skills, and compensation to better align workforce strategies with business priorities.</a:t>
            </a:r>
          </a:p>
          <a:p>
            <a:r>
              <a:rPr lang="en-US" sz="900" b="1"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Compensation and payroll</a:t>
            </a:r>
            <a:r>
              <a:rPr lang="en-US"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Make better decisions about employee pay with real-time budget and market insights from SAP SuccessFactors Compensation. Automate and accelerate payroll processes with SAP SuccessFactors Employee Central Payroll to ensure pay arrives on time and error-free.</a:t>
            </a:r>
          </a:p>
          <a:p>
            <a:r>
              <a:rPr lang="en-US" sz="900" b="1"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Career development</a:t>
            </a:r>
            <a:r>
              <a:rPr lang="en-US" sz="900" b="0" i="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 Gain visibility into an organization’s talent gaps and reveal who can fill them with SAP SuccessFactors Career and Talent Development. AI-enabled tools can also help decision-makers assess an employee's potential and analyze how their succession impacts the business.</a:t>
            </a:r>
          </a:p>
          <a:p>
            <a:endParaRPr lang="fi-FI"/>
          </a:p>
        </p:txBody>
      </p:sp>
      <p:sp>
        <p:nvSpPr>
          <p:cNvPr id="4" name="Alatunnisteen paikkamerkki 3"/>
          <p:cNvSpPr>
            <a:spLocks noGrp="1"/>
          </p:cNvSpPr>
          <p:nvPr>
            <p:ph type="ftr" sz="quarter" idx="4"/>
          </p:nvPr>
        </p:nvSpPr>
        <p:spPr/>
        <p:txBody>
          <a:bodyPr/>
          <a:lstStyle/>
          <a:p>
            <a:r>
              <a:rPr lang="fi-FI"/>
              <a:t>Teknologiateollisuus</a:t>
            </a:r>
          </a:p>
        </p:txBody>
      </p:sp>
      <p:sp>
        <p:nvSpPr>
          <p:cNvPr id="5" name="Dian numeron paikkamerkki 4"/>
          <p:cNvSpPr>
            <a:spLocks noGrp="1"/>
          </p:cNvSpPr>
          <p:nvPr>
            <p:ph type="sldNum" sz="quarter" idx="5"/>
          </p:nvPr>
        </p:nvSpPr>
        <p:spPr/>
        <p:txBody>
          <a:bodyPr/>
          <a:lstStyle/>
          <a:p>
            <a:fld id="{B5A0B3B4-F971-4AD3-B530-DE860EFC07D2}" type="slidenum">
              <a:rPr lang="fi-FI" smtClean="0"/>
              <a:pPr/>
              <a:t>14</a:t>
            </a:fld>
            <a:endParaRPr lang="fi-FI"/>
          </a:p>
        </p:txBody>
      </p:sp>
    </p:spTree>
    <p:extLst>
      <p:ext uri="{BB962C8B-B14F-4D97-AF65-F5344CB8AC3E}">
        <p14:creationId xmlns:p14="http://schemas.microsoft.com/office/powerpoint/2010/main" val="579545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b="1"/>
              <a:t>Loppuun:</a:t>
            </a:r>
            <a:r>
              <a:rPr lang="fi-FI"/>
              <a:t> To </a:t>
            </a:r>
            <a:r>
              <a:rPr lang="fi-FI" err="1"/>
              <a:t>sum</a:t>
            </a:r>
            <a:r>
              <a:rPr lang="fi-FI"/>
              <a:t> </a:t>
            </a:r>
            <a:r>
              <a:rPr lang="fi-FI" err="1"/>
              <a:t>up</a:t>
            </a:r>
            <a:r>
              <a:rPr lang="fi-FI"/>
              <a:t>, b</a:t>
            </a:r>
            <a:r>
              <a:rPr lang="en-US" sz="900" b="0" i="0" u="none" strike="noStrike" kern="1200" baseline="0">
                <a:solidFill>
                  <a:schemeClr val="tx1"/>
                </a:solidFill>
                <a:latin typeface="Verdana" panose="020B0604030504040204" pitchFamily="34" charset="0"/>
                <a:ea typeface="Verdana" panose="020B0604030504040204" pitchFamily="34" charset="0"/>
                <a:cs typeface="Verdana" panose="020B0604030504040204" pitchFamily="34" charset="0"/>
              </a:rPr>
              <a:t>y combining ambitious piloting with responsible implementation – clear ownership, early legal and data privacy involvement, human-in-the-loop oversight, and controlled scaling – </a:t>
            </a:r>
            <a:r>
              <a:rPr lang="en-US" sz="900" b="0" i="0" u="none" strike="noStrike" kern="1200" baseline="0" err="1">
                <a:solidFill>
                  <a:schemeClr val="tx1"/>
                </a:solidFill>
                <a:latin typeface="Verdana" panose="020B0604030504040204" pitchFamily="34" charset="0"/>
                <a:ea typeface="Verdana" panose="020B0604030504040204" pitchFamily="34" charset="0"/>
                <a:cs typeface="Verdana" panose="020B0604030504040204" pitchFamily="34" charset="0"/>
              </a:rPr>
              <a:t>Wärtsilä</a:t>
            </a:r>
            <a:r>
              <a:rPr lang="en-US" sz="900" b="0" i="0" u="none" strike="noStrike" kern="1200" baseline="0">
                <a:solidFill>
                  <a:schemeClr val="tx1"/>
                </a:solidFill>
                <a:latin typeface="Verdana" panose="020B0604030504040204" pitchFamily="34" charset="0"/>
                <a:ea typeface="Verdana" panose="020B0604030504040204" pitchFamily="34" charset="0"/>
                <a:cs typeface="Verdana" panose="020B0604030504040204" pitchFamily="34" charset="0"/>
              </a:rPr>
              <a:t> HR is realizing the benefits of AI in a trustworthy and sustainable </a:t>
            </a:r>
            <a:r>
              <a:rPr lang="fi-FI" sz="900" b="0" i="0" u="none" strike="noStrike" kern="1200" baseline="0" err="1">
                <a:solidFill>
                  <a:schemeClr val="tx1"/>
                </a:solidFill>
                <a:latin typeface="Verdana" panose="020B0604030504040204" pitchFamily="34" charset="0"/>
                <a:ea typeface="Verdana" panose="020B0604030504040204" pitchFamily="34" charset="0"/>
                <a:cs typeface="Verdana" panose="020B0604030504040204" pitchFamily="34" charset="0"/>
              </a:rPr>
              <a:t>way</a:t>
            </a:r>
            <a:r>
              <a:rPr lang="fi-FI" sz="900" b="0" i="0" u="none" strike="noStrike" kern="1200" baseline="0">
                <a:solidFill>
                  <a:schemeClr val="tx1"/>
                </a:solidFill>
                <a:latin typeface="Verdana" panose="020B0604030504040204" pitchFamily="34" charset="0"/>
                <a:ea typeface="Verdana" panose="020B0604030504040204" pitchFamily="34" charset="0"/>
                <a:cs typeface="Verdana" panose="020B0604030504040204" pitchFamily="34" charset="0"/>
              </a:rPr>
              <a:t>.</a:t>
            </a:r>
            <a:endParaRPr lang="fi-FI"/>
          </a:p>
        </p:txBody>
      </p:sp>
      <p:sp>
        <p:nvSpPr>
          <p:cNvPr id="4" name="Alatunnisteen paikkamerkki 3"/>
          <p:cNvSpPr>
            <a:spLocks noGrp="1"/>
          </p:cNvSpPr>
          <p:nvPr>
            <p:ph type="ftr" sz="quarter" idx="4"/>
          </p:nvPr>
        </p:nvSpPr>
        <p:spPr/>
        <p:txBody>
          <a:bodyPr/>
          <a:lstStyle/>
          <a:p>
            <a:r>
              <a:rPr lang="fi-FI"/>
              <a:t>Teknologiateollisuus</a:t>
            </a:r>
          </a:p>
        </p:txBody>
      </p:sp>
      <p:sp>
        <p:nvSpPr>
          <p:cNvPr id="5" name="Dian numeron paikkamerkki 4"/>
          <p:cNvSpPr>
            <a:spLocks noGrp="1"/>
          </p:cNvSpPr>
          <p:nvPr>
            <p:ph type="sldNum" sz="quarter" idx="5"/>
          </p:nvPr>
        </p:nvSpPr>
        <p:spPr/>
        <p:txBody>
          <a:bodyPr/>
          <a:lstStyle/>
          <a:p>
            <a:fld id="{B5A0B3B4-F971-4AD3-B530-DE860EFC07D2}" type="slidenum">
              <a:rPr lang="fi-FI" smtClean="0"/>
              <a:pPr/>
              <a:t>15</a:t>
            </a:fld>
            <a:endParaRPr lang="fi-FI"/>
          </a:p>
        </p:txBody>
      </p:sp>
    </p:spTree>
    <p:extLst>
      <p:ext uri="{BB962C8B-B14F-4D97-AF65-F5344CB8AC3E}">
        <p14:creationId xmlns:p14="http://schemas.microsoft.com/office/powerpoint/2010/main" val="41415343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Väliotsikkodia - turkoosi">
    <p:bg>
      <p:bgPr>
        <a:solidFill>
          <a:srgbClr val="0ACFCF"/>
        </a:solidFill>
        <a:effectLst/>
      </p:bgPr>
    </p:bg>
    <p:spTree>
      <p:nvGrpSpPr>
        <p:cNvPr id="1" name=""/>
        <p:cNvGrpSpPr/>
        <p:nvPr/>
      </p:nvGrpSpPr>
      <p:grpSpPr>
        <a:xfrm>
          <a:off x="0" y="0"/>
          <a:ext cx="0" cy="0"/>
          <a:chOff x="0" y="0"/>
          <a:chExt cx="0" cy="0"/>
        </a:xfrm>
      </p:grpSpPr>
      <p:pic>
        <p:nvPicPr>
          <p:cNvPr id="8" name="Kuva 7"/>
          <p:cNvPicPr>
            <a:picLocks noChangeAspect="1"/>
          </p:cNvPicPr>
          <p:nvPr userDrawn="1"/>
        </p:nvPicPr>
        <p:blipFill>
          <a:blip r:embed="rId2"/>
          <a:stretch>
            <a:fillRect/>
          </a:stretch>
        </p:blipFill>
        <p:spPr>
          <a:xfrm>
            <a:off x="16670008" y="740866"/>
            <a:ext cx="874400" cy="874348"/>
          </a:xfrm>
          <a:prstGeom prst="rect">
            <a:avLst/>
          </a:prstGeom>
        </p:spPr>
      </p:pic>
      <p:sp>
        <p:nvSpPr>
          <p:cNvPr id="9" name="Tekstin paikkamerkki 28"/>
          <p:cNvSpPr>
            <a:spLocks noGrp="1"/>
          </p:cNvSpPr>
          <p:nvPr>
            <p:ph type="body" sz="quarter" idx="15" hasCustomPrompt="1"/>
          </p:nvPr>
        </p:nvSpPr>
        <p:spPr>
          <a:xfrm>
            <a:off x="2145601" y="3849764"/>
            <a:ext cx="13954566" cy="2330536"/>
          </a:xfrm>
          <a:prstGeom prst="rect">
            <a:avLst/>
          </a:prstGeom>
        </p:spPr>
        <p:txBody>
          <a:bodyPr/>
          <a:lstStyle>
            <a:lvl1pPr marL="21600" indent="0">
              <a:lnSpc>
                <a:spcPts val="5400"/>
              </a:lnSpc>
              <a:spcBef>
                <a:spcPts val="0"/>
              </a:spcBef>
              <a:spcAft>
                <a:spcPts val="0"/>
              </a:spcAft>
              <a:buFontTx/>
              <a:buNone/>
              <a:defRPr sz="4400" b="1" baseline="0">
                <a:solidFill>
                  <a:schemeClr val="bg1"/>
                </a:solidFill>
              </a:defRPr>
            </a:lvl1pPr>
            <a:lvl2pPr marL="629730" indent="0">
              <a:spcAft>
                <a:spcPts val="0"/>
              </a:spcAft>
              <a:buFontTx/>
              <a:buNone/>
              <a:defRPr sz="4400" b="1">
                <a:solidFill>
                  <a:srgbClr val="666666"/>
                </a:solidFill>
              </a:defRPr>
            </a:lvl2pPr>
            <a:lvl3pPr marL="1259448" indent="0">
              <a:spcAft>
                <a:spcPts val="0"/>
              </a:spcAft>
              <a:buFontTx/>
              <a:buNone/>
              <a:defRPr sz="4400" b="1">
                <a:solidFill>
                  <a:srgbClr val="666666"/>
                </a:solidFill>
              </a:defRPr>
            </a:lvl3pPr>
            <a:lvl4pPr marL="1889178" indent="0">
              <a:spcAft>
                <a:spcPts val="0"/>
              </a:spcAft>
              <a:buFontTx/>
              <a:buNone/>
              <a:defRPr sz="4400" b="1">
                <a:solidFill>
                  <a:srgbClr val="666666"/>
                </a:solidFill>
              </a:defRPr>
            </a:lvl4pPr>
            <a:lvl5pPr marL="2535702" indent="0">
              <a:spcAft>
                <a:spcPts val="0"/>
              </a:spcAft>
              <a:buFontTx/>
              <a:buNone/>
              <a:defRPr sz="4400" b="1">
                <a:solidFill>
                  <a:srgbClr val="666666"/>
                </a:solidFill>
              </a:defRPr>
            </a:lvl5pPr>
          </a:lstStyle>
          <a:p>
            <a:pPr lvl="0"/>
            <a:r>
              <a:rPr lang="fi-FI"/>
              <a:t>Muokkaa väliotsikkoa </a:t>
            </a:r>
            <a:r>
              <a:rPr lang="fi-FI" err="1"/>
              <a:t>napsautt</a:t>
            </a:r>
            <a:r>
              <a:rPr lang="fi-FI"/>
              <a:t>.</a:t>
            </a:r>
          </a:p>
        </p:txBody>
      </p:sp>
      <p:sp>
        <p:nvSpPr>
          <p:cNvPr id="10" name="Dian numeron paikkamerkki 3"/>
          <p:cNvSpPr>
            <a:spLocks noGrp="1"/>
          </p:cNvSpPr>
          <p:nvPr>
            <p:ph type="sldNum" sz="quarter" idx="12"/>
          </p:nvPr>
        </p:nvSpPr>
        <p:spPr>
          <a:xfrm>
            <a:off x="16011954" y="9458814"/>
            <a:ext cx="1727980" cy="330812"/>
          </a:xfrm>
          <a:prstGeom prst="rect">
            <a:avLst/>
          </a:prstGeom>
        </p:spPr>
        <p:txBody>
          <a:bodyPr/>
          <a:lstStyle>
            <a:lvl1pPr>
              <a:defRPr sz="1400">
                <a:solidFill>
                  <a:schemeClr val="bg1"/>
                </a:solidFill>
              </a:defRPr>
            </a:lvl1pPr>
          </a:lstStyle>
          <a:p>
            <a:fld id="{6FCB6B90-8271-4E8F-82C1-E646FBB48A2E}" type="slidenum">
              <a:rPr lang="fi-FI" smtClean="0"/>
              <a:pPr/>
              <a:t>‹#›</a:t>
            </a:fld>
            <a:endParaRPr lang="fi-FI"/>
          </a:p>
        </p:txBody>
      </p:sp>
      <p:sp>
        <p:nvSpPr>
          <p:cNvPr id="12" name="Päivämäärän paikkamerkki 1"/>
          <p:cNvSpPr>
            <a:spLocks noGrp="1"/>
          </p:cNvSpPr>
          <p:nvPr>
            <p:ph type="dt" sz="half" idx="10"/>
          </p:nvPr>
        </p:nvSpPr>
        <p:spPr>
          <a:xfrm>
            <a:off x="564055" y="9456094"/>
            <a:ext cx="1833418" cy="329380"/>
          </a:xfrm>
        </p:spPr>
        <p:txBody>
          <a:bodyPr/>
          <a:lstStyle>
            <a:lvl1pPr>
              <a:defRPr>
                <a:solidFill>
                  <a:schemeClr val="bg1"/>
                </a:solidFill>
              </a:defRPr>
            </a:lvl1pPr>
          </a:lstStyle>
          <a:p>
            <a:fld id="{FBD49F65-936D-47C1-B476-B10D0AC9DEC4}" type="datetime1">
              <a:rPr lang="fi-FI" smtClean="0"/>
              <a:t>23.4.2026</a:t>
            </a:fld>
            <a:endParaRPr lang="fi-FI"/>
          </a:p>
        </p:txBody>
      </p:sp>
      <p:sp>
        <p:nvSpPr>
          <p:cNvPr id="14" name="Alatunnisteen paikkamerkki 2"/>
          <p:cNvSpPr>
            <a:spLocks noGrp="1"/>
          </p:cNvSpPr>
          <p:nvPr>
            <p:ph type="ftr" sz="quarter" idx="11"/>
          </p:nvPr>
        </p:nvSpPr>
        <p:spPr>
          <a:xfrm>
            <a:off x="2223021" y="9456094"/>
            <a:ext cx="2591782" cy="329380"/>
          </a:xfrm>
        </p:spPr>
        <p:txBody>
          <a:bodyPr/>
          <a:lstStyle>
            <a:lvl1pPr>
              <a:defRPr>
                <a:solidFill>
                  <a:schemeClr val="bg1"/>
                </a:solidFill>
              </a:defRPr>
            </a:lvl1pPr>
          </a:lstStyle>
          <a:p>
            <a:r>
              <a:rPr lang="fi-FI"/>
              <a:t>Teknologiateollisuus</a:t>
            </a:r>
          </a:p>
        </p:txBody>
      </p:sp>
    </p:spTree>
    <p:extLst>
      <p:ext uri="{BB962C8B-B14F-4D97-AF65-F5344CB8AC3E}">
        <p14:creationId xmlns:p14="http://schemas.microsoft.com/office/powerpoint/2010/main" val="4257640670"/>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isältödia tekstille 2-palstaa">
    <p:spTree>
      <p:nvGrpSpPr>
        <p:cNvPr id="1" name=""/>
        <p:cNvGrpSpPr/>
        <p:nvPr/>
      </p:nvGrpSpPr>
      <p:grpSpPr>
        <a:xfrm>
          <a:off x="0" y="0"/>
          <a:ext cx="0" cy="0"/>
          <a:chOff x="0" y="0"/>
          <a:chExt cx="0" cy="0"/>
        </a:xfrm>
      </p:grpSpPr>
      <p:pic>
        <p:nvPicPr>
          <p:cNvPr id="10" name="Kuva 9"/>
          <p:cNvPicPr>
            <a:picLocks noChangeAspect="1"/>
          </p:cNvPicPr>
          <p:nvPr userDrawn="1"/>
        </p:nvPicPr>
        <p:blipFill>
          <a:blip r:embed="rId2"/>
          <a:stretch>
            <a:fillRect/>
          </a:stretch>
        </p:blipFill>
        <p:spPr>
          <a:xfrm>
            <a:off x="16671248" y="737846"/>
            <a:ext cx="874112" cy="874064"/>
          </a:xfrm>
          <a:prstGeom prst="rect">
            <a:avLst/>
          </a:prstGeom>
        </p:spPr>
      </p:pic>
      <p:sp>
        <p:nvSpPr>
          <p:cNvPr id="14" name="Dian numeron paikkamerkki 3"/>
          <p:cNvSpPr>
            <a:spLocks noGrp="1"/>
          </p:cNvSpPr>
          <p:nvPr>
            <p:ph type="sldNum" sz="quarter" idx="12"/>
          </p:nvPr>
        </p:nvSpPr>
        <p:spPr>
          <a:xfrm>
            <a:off x="16011954" y="9458814"/>
            <a:ext cx="1727980" cy="330812"/>
          </a:xfrm>
          <a:prstGeom prst="rect">
            <a:avLst/>
          </a:prstGeom>
        </p:spPr>
        <p:txBody>
          <a:bodyPr/>
          <a:lstStyle>
            <a:lvl1pPr>
              <a:defRPr sz="1400"/>
            </a:lvl1pPr>
          </a:lstStyle>
          <a:p>
            <a:fld id="{6FCB6B90-8271-4E8F-82C1-E646FBB48A2E}" type="slidenum">
              <a:rPr lang="fi-FI" smtClean="0"/>
              <a:pPr/>
              <a:t>‹#›</a:t>
            </a:fld>
            <a:endParaRPr lang="fi-FI"/>
          </a:p>
        </p:txBody>
      </p:sp>
      <p:sp>
        <p:nvSpPr>
          <p:cNvPr id="15" name="Päivämäärän paikkamerkki 1"/>
          <p:cNvSpPr>
            <a:spLocks noGrp="1"/>
          </p:cNvSpPr>
          <p:nvPr>
            <p:ph type="dt" sz="half" idx="10"/>
          </p:nvPr>
        </p:nvSpPr>
        <p:spPr>
          <a:xfrm>
            <a:off x="564055" y="9456094"/>
            <a:ext cx="1833418" cy="329380"/>
          </a:xfrm>
        </p:spPr>
        <p:txBody>
          <a:bodyPr/>
          <a:lstStyle/>
          <a:p>
            <a:fld id="{4E9C680B-B035-4481-9C89-9B8DCFA07DE9}" type="datetime1">
              <a:rPr lang="fi-FI" smtClean="0"/>
              <a:t>23.4.2026</a:t>
            </a:fld>
            <a:endParaRPr lang="fi-FI"/>
          </a:p>
        </p:txBody>
      </p:sp>
      <p:sp>
        <p:nvSpPr>
          <p:cNvPr id="17" name="Alatunnisteen paikkamerkki 2"/>
          <p:cNvSpPr>
            <a:spLocks noGrp="1"/>
          </p:cNvSpPr>
          <p:nvPr>
            <p:ph type="ftr" sz="quarter" idx="11"/>
          </p:nvPr>
        </p:nvSpPr>
        <p:spPr>
          <a:xfrm>
            <a:off x="2223021" y="9456094"/>
            <a:ext cx="2591782" cy="329380"/>
          </a:xfrm>
        </p:spPr>
        <p:txBody>
          <a:bodyPr/>
          <a:lstStyle/>
          <a:p>
            <a:r>
              <a:rPr lang="fi-FI"/>
              <a:t>Teknologiateollisuus</a:t>
            </a:r>
          </a:p>
        </p:txBody>
      </p:sp>
      <p:sp>
        <p:nvSpPr>
          <p:cNvPr id="9" name="Tekstin paikkamerkki 3"/>
          <p:cNvSpPr>
            <a:spLocks noGrp="1"/>
          </p:cNvSpPr>
          <p:nvPr>
            <p:ph type="body" sz="quarter" idx="18" hasCustomPrompt="1"/>
          </p:nvPr>
        </p:nvSpPr>
        <p:spPr>
          <a:xfrm>
            <a:off x="504000" y="581027"/>
            <a:ext cx="8640000" cy="501674"/>
          </a:xfrm>
          <a:prstGeom prst="rect">
            <a:avLst/>
          </a:prstGeom>
        </p:spPr>
        <p:txBody>
          <a:bodyPr anchor="t"/>
          <a:lstStyle>
            <a:lvl1pPr marL="50400" indent="0">
              <a:lnSpc>
                <a:spcPct val="100000"/>
              </a:lnSpc>
              <a:spcBef>
                <a:spcPts val="0"/>
              </a:spcBef>
              <a:spcAft>
                <a:spcPts val="0"/>
              </a:spcAft>
              <a:buFontTx/>
              <a:buNone/>
              <a:defRPr sz="2000" b="0" kern="1200" spc="0" baseline="0">
                <a:solidFill>
                  <a:schemeClr val="tx1"/>
                </a:solidFill>
              </a:defRPr>
            </a:lvl1pPr>
            <a:lvl2pPr marL="629730" indent="0">
              <a:buFontTx/>
              <a:buNone/>
              <a:defRPr/>
            </a:lvl2pPr>
            <a:lvl3pPr marL="1259448" indent="0">
              <a:buFontTx/>
              <a:buNone/>
              <a:defRPr/>
            </a:lvl3pPr>
            <a:lvl4pPr marL="1889178" indent="0">
              <a:buFontTx/>
              <a:buNone/>
              <a:defRPr/>
            </a:lvl4pPr>
            <a:lvl5pPr marL="2535702" indent="0">
              <a:buFontTx/>
              <a:buNone/>
              <a:defRPr/>
            </a:lvl5pPr>
          </a:lstStyle>
          <a:p>
            <a:pPr lvl="0"/>
            <a:r>
              <a:rPr lang="en-US" err="1"/>
              <a:t>Väliotsikko</a:t>
            </a:r>
            <a:r>
              <a:rPr lang="en-US"/>
              <a:t> </a:t>
            </a:r>
            <a:r>
              <a:rPr lang="en-US" err="1"/>
              <a:t>yläviitteenä</a:t>
            </a:r>
            <a:endParaRPr lang="fi-FI"/>
          </a:p>
        </p:txBody>
      </p:sp>
      <p:sp>
        <p:nvSpPr>
          <p:cNvPr id="12" name="Tekstin paikkamerkki 28"/>
          <p:cNvSpPr>
            <a:spLocks noGrp="1"/>
          </p:cNvSpPr>
          <p:nvPr>
            <p:ph type="body" sz="quarter" idx="17" hasCustomPrompt="1"/>
          </p:nvPr>
        </p:nvSpPr>
        <p:spPr>
          <a:xfrm>
            <a:off x="2145600" y="2205901"/>
            <a:ext cx="14342400" cy="925570"/>
          </a:xfrm>
          <a:prstGeom prst="rect">
            <a:avLst/>
          </a:prstGeom>
        </p:spPr>
        <p:txBody>
          <a:bodyPr/>
          <a:lstStyle>
            <a:lvl1pPr marL="28800" indent="0">
              <a:lnSpc>
                <a:spcPts val="5400"/>
              </a:lnSpc>
              <a:spcAft>
                <a:spcPts val="0"/>
              </a:spcAft>
              <a:buFontTx/>
              <a:buNone/>
              <a:defRPr sz="4400" b="1" baseline="0">
                <a:solidFill>
                  <a:srgbClr val="000000"/>
                </a:solidFill>
              </a:defRPr>
            </a:lvl1pPr>
            <a:lvl2pPr marL="629730" indent="0">
              <a:spcAft>
                <a:spcPts val="0"/>
              </a:spcAft>
              <a:buFontTx/>
              <a:buNone/>
              <a:defRPr sz="4400" b="1">
                <a:solidFill>
                  <a:srgbClr val="666666"/>
                </a:solidFill>
              </a:defRPr>
            </a:lvl2pPr>
            <a:lvl3pPr marL="1259448" indent="0">
              <a:spcAft>
                <a:spcPts val="0"/>
              </a:spcAft>
              <a:buFontTx/>
              <a:buNone/>
              <a:defRPr sz="4400" b="1">
                <a:solidFill>
                  <a:srgbClr val="666666"/>
                </a:solidFill>
              </a:defRPr>
            </a:lvl3pPr>
            <a:lvl4pPr marL="1889178" indent="0">
              <a:spcAft>
                <a:spcPts val="0"/>
              </a:spcAft>
              <a:buFontTx/>
              <a:buNone/>
              <a:defRPr sz="4400" b="1">
                <a:solidFill>
                  <a:srgbClr val="666666"/>
                </a:solidFill>
              </a:defRPr>
            </a:lvl4pPr>
            <a:lvl5pPr marL="2535702" indent="0">
              <a:spcAft>
                <a:spcPts val="0"/>
              </a:spcAft>
              <a:buFontTx/>
              <a:buNone/>
              <a:defRPr sz="4400" b="1">
                <a:solidFill>
                  <a:srgbClr val="666666"/>
                </a:solidFill>
              </a:defRPr>
            </a:lvl5pPr>
          </a:lstStyle>
          <a:p>
            <a:pPr lvl="0"/>
            <a:r>
              <a:rPr lang="fi-FI"/>
              <a:t>Muokkaa väliotsikkoa </a:t>
            </a:r>
            <a:r>
              <a:rPr lang="fi-FI" err="1"/>
              <a:t>napsautt</a:t>
            </a:r>
            <a:r>
              <a:rPr lang="fi-FI"/>
              <a:t>.</a:t>
            </a:r>
          </a:p>
        </p:txBody>
      </p:sp>
      <p:sp>
        <p:nvSpPr>
          <p:cNvPr id="28" name="Tekstin paikkamerkki 2"/>
          <p:cNvSpPr>
            <a:spLocks noGrp="1"/>
          </p:cNvSpPr>
          <p:nvPr>
            <p:ph idx="19"/>
          </p:nvPr>
        </p:nvSpPr>
        <p:spPr>
          <a:xfrm>
            <a:off x="2145600" y="3164809"/>
            <a:ext cx="6998400" cy="5788690"/>
          </a:xfrm>
          <a:prstGeom prst="rect">
            <a:avLst/>
          </a:prstGeom>
        </p:spPr>
        <p:txBody>
          <a:bodyPr vert="horz" lIns="91440" tIns="45720" rIns="91440" bIns="45720" rtlCol="0">
            <a:normAutofit/>
          </a:bodyPr>
          <a:lstStyle>
            <a:lvl1pPr marL="468000" marR="0" indent="-424800" algn="l" defTabSz="1612104" rtl="0" eaLnBrk="1" fontAlgn="auto" latinLnBrk="0" hangingPunct="1">
              <a:lnSpc>
                <a:spcPts val="4000"/>
              </a:lnSpc>
              <a:spcBef>
                <a:spcPts val="800"/>
              </a:spcBef>
              <a:spcAft>
                <a:spcPts val="600"/>
              </a:spcAft>
              <a:buClrTx/>
              <a:buSzPct val="125000"/>
              <a:buFont typeface="Arial" panose="020B0604020202020204" pitchFamily="34" charset="0"/>
              <a:buChar char="•"/>
              <a:tabLst/>
              <a:defRPr sz="3200">
                <a:solidFill>
                  <a:srgbClr val="000000"/>
                </a:solidFill>
              </a:defRPr>
            </a:lvl1pPr>
            <a:lvl2pPr indent="-316800">
              <a:lnSpc>
                <a:spcPts val="3600"/>
              </a:lnSpc>
              <a:spcBef>
                <a:spcPts val="400"/>
              </a:spcBef>
              <a:spcAft>
                <a:spcPts val="400"/>
              </a:spcAft>
              <a:buSzPct val="125000"/>
              <a:defRPr sz="2600" baseline="0">
                <a:solidFill>
                  <a:srgbClr val="000000"/>
                </a:solidFill>
              </a:defRPr>
            </a:lvl2pPr>
            <a:lvl3pPr indent="-316800">
              <a:lnSpc>
                <a:spcPts val="3600"/>
              </a:lnSpc>
              <a:spcBef>
                <a:spcPts val="400"/>
              </a:spcBef>
              <a:spcAft>
                <a:spcPts val="400"/>
              </a:spcAft>
              <a:buSzPct val="125000"/>
              <a:defRPr sz="2100">
                <a:solidFill>
                  <a:srgbClr val="000000"/>
                </a:solidFill>
              </a:defRPr>
            </a:lvl3pPr>
            <a:lvl4pPr indent="-316800">
              <a:lnSpc>
                <a:spcPts val="3600"/>
              </a:lnSpc>
              <a:spcBef>
                <a:spcPts val="400"/>
              </a:spcBef>
              <a:spcAft>
                <a:spcPts val="400"/>
              </a:spcAft>
              <a:buSzPct val="125000"/>
              <a:defRPr sz="2100">
                <a:solidFill>
                  <a:srgbClr val="000000"/>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16" name="Tekstin paikkamerkki 2">
            <a:extLst>
              <a:ext uri="{FF2B5EF4-FFF2-40B4-BE49-F238E27FC236}">
                <a16:creationId xmlns:a16="http://schemas.microsoft.com/office/drawing/2014/main" id="{1C5B8C1E-D5ED-9149-A001-7EA50076E025}"/>
              </a:ext>
            </a:extLst>
          </p:cNvPr>
          <p:cNvSpPr>
            <a:spLocks noGrp="1"/>
          </p:cNvSpPr>
          <p:nvPr>
            <p:ph idx="20"/>
          </p:nvPr>
        </p:nvSpPr>
        <p:spPr>
          <a:xfrm>
            <a:off x="8880936" y="3164809"/>
            <a:ext cx="6998400" cy="5788690"/>
          </a:xfrm>
          <a:prstGeom prst="rect">
            <a:avLst/>
          </a:prstGeom>
        </p:spPr>
        <p:txBody>
          <a:bodyPr vert="horz" lIns="91440" tIns="45720" rIns="91440" bIns="45720" rtlCol="0">
            <a:normAutofit/>
          </a:bodyPr>
          <a:lstStyle>
            <a:lvl1pPr marL="468000" marR="0" indent="-424800" algn="l" defTabSz="1612104" rtl="0" eaLnBrk="1" fontAlgn="auto" latinLnBrk="0" hangingPunct="1">
              <a:lnSpc>
                <a:spcPts val="4000"/>
              </a:lnSpc>
              <a:spcBef>
                <a:spcPts val="800"/>
              </a:spcBef>
              <a:spcAft>
                <a:spcPts val="600"/>
              </a:spcAft>
              <a:buClrTx/>
              <a:buSzPct val="125000"/>
              <a:buFont typeface="Arial" panose="020B0604020202020204" pitchFamily="34" charset="0"/>
              <a:buChar char="•"/>
              <a:tabLst/>
              <a:defRPr sz="3200">
                <a:solidFill>
                  <a:srgbClr val="000000"/>
                </a:solidFill>
              </a:defRPr>
            </a:lvl1pPr>
            <a:lvl2pPr indent="-316800">
              <a:lnSpc>
                <a:spcPts val="3600"/>
              </a:lnSpc>
              <a:spcBef>
                <a:spcPts val="400"/>
              </a:spcBef>
              <a:spcAft>
                <a:spcPts val="400"/>
              </a:spcAft>
              <a:buSzPct val="125000"/>
              <a:defRPr sz="2600" baseline="0">
                <a:solidFill>
                  <a:srgbClr val="000000"/>
                </a:solidFill>
              </a:defRPr>
            </a:lvl2pPr>
            <a:lvl3pPr indent="-316800">
              <a:lnSpc>
                <a:spcPts val="3600"/>
              </a:lnSpc>
              <a:spcBef>
                <a:spcPts val="400"/>
              </a:spcBef>
              <a:spcAft>
                <a:spcPts val="400"/>
              </a:spcAft>
              <a:buSzPct val="125000"/>
              <a:defRPr sz="2100">
                <a:solidFill>
                  <a:srgbClr val="000000"/>
                </a:solidFill>
              </a:defRPr>
            </a:lvl3pPr>
            <a:lvl4pPr indent="-316800">
              <a:lnSpc>
                <a:spcPts val="3600"/>
              </a:lnSpc>
              <a:spcBef>
                <a:spcPts val="400"/>
              </a:spcBef>
              <a:spcAft>
                <a:spcPts val="400"/>
              </a:spcAft>
              <a:buSzPct val="125000"/>
              <a:defRPr sz="2100">
                <a:solidFill>
                  <a:srgbClr val="000000"/>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Tree>
    <p:extLst>
      <p:ext uri="{BB962C8B-B14F-4D97-AF65-F5344CB8AC3E}">
        <p14:creationId xmlns:p14="http://schemas.microsoft.com/office/powerpoint/2010/main" val="1055999259"/>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isältödia tekstille">
    <p:spTree>
      <p:nvGrpSpPr>
        <p:cNvPr id="1" name=""/>
        <p:cNvGrpSpPr/>
        <p:nvPr/>
      </p:nvGrpSpPr>
      <p:grpSpPr>
        <a:xfrm>
          <a:off x="0" y="0"/>
          <a:ext cx="0" cy="0"/>
          <a:chOff x="0" y="0"/>
          <a:chExt cx="0" cy="0"/>
        </a:xfrm>
      </p:grpSpPr>
      <p:pic>
        <p:nvPicPr>
          <p:cNvPr id="10" name="Kuva 9"/>
          <p:cNvPicPr>
            <a:picLocks noChangeAspect="1"/>
          </p:cNvPicPr>
          <p:nvPr userDrawn="1"/>
        </p:nvPicPr>
        <p:blipFill>
          <a:blip r:embed="rId2"/>
          <a:stretch>
            <a:fillRect/>
          </a:stretch>
        </p:blipFill>
        <p:spPr>
          <a:xfrm>
            <a:off x="16671248" y="737846"/>
            <a:ext cx="874112" cy="874064"/>
          </a:xfrm>
          <a:prstGeom prst="rect">
            <a:avLst/>
          </a:prstGeom>
        </p:spPr>
      </p:pic>
      <p:sp>
        <p:nvSpPr>
          <p:cNvPr id="14" name="Dian numeron paikkamerkki 3"/>
          <p:cNvSpPr>
            <a:spLocks noGrp="1"/>
          </p:cNvSpPr>
          <p:nvPr>
            <p:ph type="sldNum" sz="quarter" idx="12"/>
          </p:nvPr>
        </p:nvSpPr>
        <p:spPr>
          <a:xfrm>
            <a:off x="16011954" y="9458814"/>
            <a:ext cx="1727980" cy="330812"/>
          </a:xfrm>
          <a:prstGeom prst="rect">
            <a:avLst/>
          </a:prstGeom>
        </p:spPr>
        <p:txBody>
          <a:bodyPr/>
          <a:lstStyle>
            <a:lvl1pPr>
              <a:defRPr sz="1400"/>
            </a:lvl1pPr>
          </a:lstStyle>
          <a:p>
            <a:fld id="{6FCB6B90-8271-4E8F-82C1-E646FBB48A2E}" type="slidenum">
              <a:rPr lang="fi-FI" smtClean="0"/>
              <a:pPr/>
              <a:t>‹#›</a:t>
            </a:fld>
            <a:endParaRPr lang="fi-FI"/>
          </a:p>
        </p:txBody>
      </p:sp>
      <p:sp>
        <p:nvSpPr>
          <p:cNvPr id="15" name="Päivämäärän paikkamerkki 1"/>
          <p:cNvSpPr>
            <a:spLocks noGrp="1"/>
          </p:cNvSpPr>
          <p:nvPr>
            <p:ph type="dt" sz="half" idx="10"/>
          </p:nvPr>
        </p:nvSpPr>
        <p:spPr>
          <a:xfrm>
            <a:off x="564055" y="9456094"/>
            <a:ext cx="1833418" cy="329380"/>
          </a:xfrm>
        </p:spPr>
        <p:txBody>
          <a:bodyPr/>
          <a:lstStyle/>
          <a:p>
            <a:fld id="{1F9AB61F-25F5-4BAC-AFD2-7CF6AA8759C3}" type="datetime1">
              <a:rPr lang="fi-FI" smtClean="0"/>
              <a:t>23.4.2026</a:t>
            </a:fld>
            <a:endParaRPr lang="fi-FI"/>
          </a:p>
        </p:txBody>
      </p:sp>
      <p:sp>
        <p:nvSpPr>
          <p:cNvPr id="17" name="Alatunnisteen paikkamerkki 2"/>
          <p:cNvSpPr>
            <a:spLocks noGrp="1"/>
          </p:cNvSpPr>
          <p:nvPr>
            <p:ph type="ftr" sz="quarter" idx="11"/>
          </p:nvPr>
        </p:nvSpPr>
        <p:spPr>
          <a:xfrm>
            <a:off x="2223021" y="9456094"/>
            <a:ext cx="2591782" cy="329380"/>
          </a:xfrm>
        </p:spPr>
        <p:txBody>
          <a:bodyPr/>
          <a:lstStyle/>
          <a:p>
            <a:r>
              <a:rPr lang="fi-FI"/>
              <a:t>Teknologiateollisuus</a:t>
            </a:r>
          </a:p>
        </p:txBody>
      </p:sp>
      <p:sp>
        <p:nvSpPr>
          <p:cNvPr id="9" name="Tekstin paikkamerkki 3"/>
          <p:cNvSpPr>
            <a:spLocks noGrp="1"/>
          </p:cNvSpPr>
          <p:nvPr>
            <p:ph type="body" sz="quarter" idx="18" hasCustomPrompt="1"/>
          </p:nvPr>
        </p:nvSpPr>
        <p:spPr>
          <a:xfrm>
            <a:off x="504000" y="581027"/>
            <a:ext cx="8640000" cy="501674"/>
          </a:xfrm>
          <a:prstGeom prst="rect">
            <a:avLst/>
          </a:prstGeom>
        </p:spPr>
        <p:txBody>
          <a:bodyPr anchor="t"/>
          <a:lstStyle>
            <a:lvl1pPr marL="50400" indent="0">
              <a:lnSpc>
                <a:spcPct val="100000"/>
              </a:lnSpc>
              <a:spcBef>
                <a:spcPts val="0"/>
              </a:spcBef>
              <a:spcAft>
                <a:spcPts val="0"/>
              </a:spcAft>
              <a:buFontTx/>
              <a:buNone/>
              <a:defRPr sz="2000" b="0" kern="1200" spc="0" baseline="0">
                <a:solidFill>
                  <a:schemeClr val="tx1"/>
                </a:solidFill>
              </a:defRPr>
            </a:lvl1pPr>
            <a:lvl2pPr marL="629730" indent="0">
              <a:buFontTx/>
              <a:buNone/>
              <a:defRPr/>
            </a:lvl2pPr>
            <a:lvl3pPr marL="1259448" indent="0">
              <a:buFontTx/>
              <a:buNone/>
              <a:defRPr/>
            </a:lvl3pPr>
            <a:lvl4pPr marL="1889178" indent="0">
              <a:buFontTx/>
              <a:buNone/>
              <a:defRPr/>
            </a:lvl4pPr>
            <a:lvl5pPr marL="2535702" indent="0">
              <a:buFontTx/>
              <a:buNone/>
              <a:defRPr/>
            </a:lvl5pPr>
          </a:lstStyle>
          <a:p>
            <a:pPr lvl="0"/>
            <a:r>
              <a:rPr lang="en-US" err="1"/>
              <a:t>Väliotsikko</a:t>
            </a:r>
            <a:r>
              <a:rPr lang="en-US"/>
              <a:t> </a:t>
            </a:r>
            <a:r>
              <a:rPr lang="en-US" err="1"/>
              <a:t>yläviitteenä</a:t>
            </a:r>
            <a:endParaRPr lang="fi-FI"/>
          </a:p>
        </p:txBody>
      </p:sp>
      <p:sp>
        <p:nvSpPr>
          <p:cNvPr id="21" name="Tekstin paikkamerkki 2"/>
          <p:cNvSpPr>
            <a:spLocks noGrp="1"/>
          </p:cNvSpPr>
          <p:nvPr>
            <p:ph idx="19"/>
          </p:nvPr>
        </p:nvSpPr>
        <p:spPr>
          <a:xfrm>
            <a:off x="2145600" y="3164809"/>
            <a:ext cx="14342400" cy="5788690"/>
          </a:xfrm>
          <a:prstGeom prst="rect">
            <a:avLst/>
          </a:prstGeom>
        </p:spPr>
        <p:txBody>
          <a:bodyPr vert="horz" lIns="91440" tIns="45720" rIns="91440" bIns="45720" rtlCol="0">
            <a:normAutofit/>
          </a:bodyPr>
          <a:lstStyle>
            <a:lvl1pPr marL="468000" marR="0" indent="-424800" algn="l" defTabSz="1612104" rtl="0" eaLnBrk="1" fontAlgn="auto" latinLnBrk="0" hangingPunct="1">
              <a:lnSpc>
                <a:spcPts val="4000"/>
              </a:lnSpc>
              <a:spcBef>
                <a:spcPts val="800"/>
              </a:spcBef>
              <a:spcAft>
                <a:spcPts val="600"/>
              </a:spcAft>
              <a:buClrTx/>
              <a:buSzPct val="125000"/>
              <a:buFont typeface="Arial" panose="020B0604020202020204" pitchFamily="34" charset="0"/>
              <a:buChar char="•"/>
              <a:tabLst/>
              <a:defRPr sz="3200">
                <a:solidFill>
                  <a:srgbClr val="000000"/>
                </a:solidFill>
              </a:defRPr>
            </a:lvl1pPr>
            <a:lvl2pPr indent="-316800">
              <a:lnSpc>
                <a:spcPts val="3600"/>
              </a:lnSpc>
              <a:spcBef>
                <a:spcPts val="400"/>
              </a:spcBef>
              <a:spcAft>
                <a:spcPts val="400"/>
              </a:spcAft>
              <a:buSzPct val="125000"/>
              <a:defRPr sz="2600" baseline="0">
                <a:solidFill>
                  <a:srgbClr val="000000"/>
                </a:solidFill>
              </a:defRPr>
            </a:lvl2pPr>
            <a:lvl3pPr indent="-316800">
              <a:lnSpc>
                <a:spcPts val="3600"/>
              </a:lnSpc>
              <a:spcBef>
                <a:spcPts val="400"/>
              </a:spcBef>
              <a:spcAft>
                <a:spcPts val="400"/>
              </a:spcAft>
              <a:buSzPct val="125000"/>
              <a:defRPr sz="2100">
                <a:solidFill>
                  <a:srgbClr val="000000"/>
                </a:solidFill>
              </a:defRPr>
            </a:lvl3pPr>
            <a:lvl4pPr indent="-316800">
              <a:lnSpc>
                <a:spcPts val="3600"/>
              </a:lnSpc>
              <a:spcBef>
                <a:spcPts val="400"/>
              </a:spcBef>
              <a:spcAft>
                <a:spcPts val="400"/>
              </a:spcAft>
              <a:buSzPct val="125000"/>
              <a:defRPr sz="2100">
                <a:solidFill>
                  <a:srgbClr val="000000"/>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22" name="Tekstin paikkamerkki 28"/>
          <p:cNvSpPr>
            <a:spLocks noGrp="1"/>
          </p:cNvSpPr>
          <p:nvPr>
            <p:ph type="body" sz="quarter" idx="20" hasCustomPrompt="1"/>
          </p:nvPr>
        </p:nvSpPr>
        <p:spPr>
          <a:xfrm>
            <a:off x="2145600" y="2205899"/>
            <a:ext cx="14342400" cy="950050"/>
          </a:xfrm>
          <a:prstGeom prst="rect">
            <a:avLst/>
          </a:prstGeom>
        </p:spPr>
        <p:txBody>
          <a:bodyPr/>
          <a:lstStyle>
            <a:lvl1pPr marL="28800" indent="0">
              <a:lnSpc>
                <a:spcPts val="5400"/>
              </a:lnSpc>
              <a:spcAft>
                <a:spcPts val="0"/>
              </a:spcAft>
              <a:buFontTx/>
              <a:buNone/>
              <a:defRPr sz="4400" b="1" baseline="0">
                <a:solidFill>
                  <a:srgbClr val="000000"/>
                </a:solidFill>
              </a:defRPr>
            </a:lvl1pPr>
            <a:lvl2pPr marL="629730" indent="0">
              <a:spcAft>
                <a:spcPts val="0"/>
              </a:spcAft>
              <a:buFontTx/>
              <a:buNone/>
              <a:defRPr sz="4400" b="1">
                <a:solidFill>
                  <a:srgbClr val="666666"/>
                </a:solidFill>
              </a:defRPr>
            </a:lvl2pPr>
            <a:lvl3pPr marL="1259448" indent="0">
              <a:spcAft>
                <a:spcPts val="0"/>
              </a:spcAft>
              <a:buFontTx/>
              <a:buNone/>
              <a:defRPr sz="4400" b="1">
                <a:solidFill>
                  <a:srgbClr val="666666"/>
                </a:solidFill>
              </a:defRPr>
            </a:lvl3pPr>
            <a:lvl4pPr marL="1889178" indent="0">
              <a:spcAft>
                <a:spcPts val="0"/>
              </a:spcAft>
              <a:buFontTx/>
              <a:buNone/>
              <a:defRPr sz="4400" b="1">
                <a:solidFill>
                  <a:srgbClr val="666666"/>
                </a:solidFill>
              </a:defRPr>
            </a:lvl4pPr>
            <a:lvl5pPr marL="2535702" indent="0">
              <a:spcAft>
                <a:spcPts val="0"/>
              </a:spcAft>
              <a:buFontTx/>
              <a:buNone/>
              <a:defRPr sz="4400" b="1">
                <a:solidFill>
                  <a:srgbClr val="666666"/>
                </a:solidFill>
              </a:defRPr>
            </a:lvl5pPr>
          </a:lstStyle>
          <a:p>
            <a:pPr lvl="0"/>
            <a:r>
              <a:rPr lang="fi-FI"/>
              <a:t>Muokkaa väliotsikkoa </a:t>
            </a:r>
            <a:r>
              <a:rPr lang="fi-FI" err="1"/>
              <a:t>napsautt</a:t>
            </a:r>
            <a:r>
              <a:rPr lang="fi-FI"/>
              <a:t>.</a:t>
            </a:r>
          </a:p>
        </p:txBody>
      </p:sp>
    </p:spTree>
    <p:extLst>
      <p:ext uri="{BB962C8B-B14F-4D97-AF65-F5344CB8AC3E}">
        <p14:creationId xmlns:p14="http://schemas.microsoft.com/office/powerpoint/2010/main" val="2518070555"/>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hyperlink" Target="https://en.wikipedia.org/wiki/W%C3%A4rtsil%C3%A4"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4.sv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youtu.be/5uVkcAuLw94?si=27qnV1oRyG2UbjAL" TargetMode="External"/><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svg"/></Relationships>
</file>

<file path=ppt/slides/_rels/slide9.xml.rels><?xml version="1.0" encoding="UTF-8" standalone="yes"?>
<Relationships xmlns="http://schemas.openxmlformats.org/package/2006/relationships"><Relationship Id="rId3" Type="http://schemas.openxmlformats.org/officeDocument/2006/relationships/hyperlink" Target="https://fr.wikipedia.org/wiki/Safran_(entreprise)" TargetMode="External"/><Relationship Id="rId2" Type="http://schemas.openxmlformats.org/officeDocument/2006/relationships/image" Target="../media/image1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8377C"/>
        </a:solidFill>
        <a:effectLst/>
      </p:bgPr>
    </p:bg>
    <p:spTree>
      <p:nvGrpSpPr>
        <p:cNvPr id="1" name=""/>
        <p:cNvGrpSpPr/>
        <p:nvPr/>
      </p:nvGrpSpPr>
      <p:grpSpPr>
        <a:xfrm>
          <a:off x="0" y="0"/>
          <a:ext cx="0" cy="0"/>
          <a:chOff x="0" y="0"/>
          <a:chExt cx="0" cy="0"/>
        </a:xfrm>
      </p:grpSpPr>
      <p:sp>
        <p:nvSpPr>
          <p:cNvPr id="2" name="Freeform 2"/>
          <p:cNvSpPr/>
          <p:nvPr/>
        </p:nvSpPr>
        <p:spPr>
          <a:xfrm>
            <a:off x="3939392" y="0"/>
            <a:ext cx="14406302" cy="10287000"/>
          </a:xfrm>
          <a:custGeom>
            <a:avLst/>
            <a:gdLst/>
            <a:ahLst/>
            <a:cxnLst/>
            <a:rect l="l" t="t" r="r" b="b"/>
            <a:pathLst>
              <a:path w="14406302" h="10287000">
                <a:moveTo>
                  <a:pt x="0" y="0"/>
                </a:moveTo>
                <a:lnTo>
                  <a:pt x="14406302" y="0"/>
                </a:lnTo>
                <a:lnTo>
                  <a:pt x="14406302" y="10287000"/>
                </a:lnTo>
                <a:lnTo>
                  <a:pt x="0" y="10287000"/>
                </a:lnTo>
                <a:lnTo>
                  <a:pt x="0" y="0"/>
                </a:lnTo>
                <a:close/>
              </a:path>
            </a:pathLst>
          </a:custGeom>
          <a:blipFill>
            <a:blip r:embed="rId2"/>
            <a:stretch>
              <a:fillRect l="-12500" r="-12500"/>
            </a:stretch>
          </a:blipFill>
        </p:spPr>
        <p:txBody>
          <a:bodyPr/>
          <a:lstStyle/>
          <a:p>
            <a:endParaRPr lang="en-BE"/>
          </a:p>
        </p:txBody>
      </p:sp>
      <p:grpSp>
        <p:nvGrpSpPr>
          <p:cNvPr id="3" name="Group 3"/>
          <p:cNvGrpSpPr/>
          <p:nvPr/>
        </p:nvGrpSpPr>
        <p:grpSpPr>
          <a:xfrm>
            <a:off x="-433856" y="-940171"/>
            <a:ext cx="8746495" cy="12167343"/>
            <a:chOff x="0" y="0"/>
            <a:chExt cx="2303604" cy="3204568"/>
          </a:xfrm>
        </p:grpSpPr>
        <p:sp>
          <p:nvSpPr>
            <p:cNvPr id="4" name="Freeform 4"/>
            <p:cNvSpPr/>
            <p:nvPr/>
          </p:nvSpPr>
          <p:spPr>
            <a:xfrm>
              <a:off x="0" y="0"/>
              <a:ext cx="2303604" cy="3204568"/>
            </a:xfrm>
            <a:custGeom>
              <a:avLst/>
              <a:gdLst/>
              <a:ahLst/>
              <a:cxnLst/>
              <a:rect l="l" t="t" r="r" b="b"/>
              <a:pathLst>
                <a:path w="2303604" h="3204568">
                  <a:moveTo>
                    <a:pt x="0" y="0"/>
                  </a:moveTo>
                  <a:lnTo>
                    <a:pt x="2303604" y="0"/>
                  </a:lnTo>
                  <a:lnTo>
                    <a:pt x="2303604" y="3204568"/>
                  </a:lnTo>
                  <a:lnTo>
                    <a:pt x="0" y="3204568"/>
                  </a:lnTo>
                  <a:close/>
                </a:path>
              </a:pathLst>
            </a:custGeom>
            <a:solidFill>
              <a:srgbClr val="FFFFFF"/>
            </a:solidFill>
          </p:spPr>
          <p:txBody>
            <a:bodyPr/>
            <a:lstStyle/>
            <a:p>
              <a:endParaRPr lang="en-BE"/>
            </a:p>
          </p:txBody>
        </p:sp>
        <p:sp>
          <p:nvSpPr>
            <p:cNvPr id="5" name="TextBox 5"/>
            <p:cNvSpPr txBox="1"/>
            <p:nvPr/>
          </p:nvSpPr>
          <p:spPr>
            <a:xfrm>
              <a:off x="0" y="-47625"/>
              <a:ext cx="2303604" cy="3252193"/>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rot="5400000">
            <a:off x="642101" y="4772456"/>
            <a:ext cx="14414176" cy="4324253"/>
          </a:xfrm>
          <a:custGeom>
            <a:avLst/>
            <a:gdLst/>
            <a:ahLst/>
            <a:cxnLst/>
            <a:rect l="l" t="t" r="r" b="b"/>
            <a:pathLst>
              <a:path w="14414176" h="4324253">
                <a:moveTo>
                  <a:pt x="0" y="0"/>
                </a:moveTo>
                <a:lnTo>
                  <a:pt x="14414176" y="0"/>
                </a:lnTo>
                <a:lnTo>
                  <a:pt x="14414176" y="4324252"/>
                </a:lnTo>
                <a:lnTo>
                  <a:pt x="0" y="432425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BE"/>
          </a:p>
        </p:txBody>
      </p:sp>
      <p:sp>
        <p:nvSpPr>
          <p:cNvPr id="7" name="TextBox 7"/>
          <p:cNvSpPr txBox="1"/>
          <p:nvPr/>
        </p:nvSpPr>
        <p:spPr>
          <a:xfrm>
            <a:off x="1028700" y="2601647"/>
            <a:ext cx="6930950" cy="2771775"/>
          </a:xfrm>
          <a:prstGeom prst="rect">
            <a:avLst/>
          </a:prstGeom>
        </p:spPr>
        <p:txBody>
          <a:bodyPr lIns="0" tIns="0" rIns="0" bIns="0" rtlCol="0" anchor="t">
            <a:spAutoFit/>
          </a:bodyPr>
          <a:lstStyle/>
          <a:p>
            <a:pPr algn="l">
              <a:lnSpc>
                <a:spcPts val="7199"/>
              </a:lnSpc>
            </a:pPr>
            <a:r>
              <a:rPr lang="en-US" sz="5999" b="1" spc="215">
                <a:solidFill>
                  <a:srgbClr val="0053A1"/>
                </a:solidFill>
                <a:latin typeface="Poppins Bold"/>
                <a:ea typeface="Poppins Bold"/>
                <a:cs typeface="Poppins Bold"/>
                <a:sym typeface="Poppins Bold"/>
              </a:rPr>
              <a:t>4th Artificial Intelligence Working Group</a:t>
            </a:r>
          </a:p>
        </p:txBody>
      </p:sp>
      <p:sp>
        <p:nvSpPr>
          <p:cNvPr id="8" name="Freeform 8"/>
          <p:cNvSpPr/>
          <p:nvPr/>
        </p:nvSpPr>
        <p:spPr>
          <a:xfrm>
            <a:off x="1028700" y="1028700"/>
            <a:ext cx="5030516" cy="538684"/>
          </a:xfrm>
          <a:custGeom>
            <a:avLst/>
            <a:gdLst/>
            <a:ahLst/>
            <a:cxnLst/>
            <a:rect l="l" t="t" r="r" b="b"/>
            <a:pathLst>
              <a:path w="5030516" h="538684">
                <a:moveTo>
                  <a:pt x="0" y="0"/>
                </a:moveTo>
                <a:lnTo>
                  <a:pt x="5030516" y="0"/>
                </a:lnTo>
                <a:lnTo>
                  <a:pt x="5030516" y="538684"/>
                </a:lnTo>
                <a:lnTo>
                  <a:pt x="0" y="538684"/>
                </a:lnTo>
                <a:lnTo>
                  <a:pt x="0" y="0"/>
                </a:lnTo>
                <a:close/>
              </a:path>
            </a:pathLst>
          </a:custGeom>
          <a:blipFill>
            <a:blip r:embed="rId4"/>
            <a:stretch>
              <a:fillRect/>
            </a:stretch>
          </a:blipFill>
        </p:spPr>
        <p:txBody>
          <a:bodyPr/>
          <a:lstStyle/>
          <a:p>
            <a:endParaRPr lang="en-BE"/>
          </a:p>
        </p:txBody>
      </p:sp>
      <p:sp>
        <p:nvSpPr>
          <p:cNvPr id="9" name="TextBox 9"/>
          <p:cNvSpPr txBox="1"/>
          <p:nvPr/>
        </p:nvSpPr>
        <p:spPr>
          <a:xfrm>
            <a:off x="446579" y="6066749"/>
            <a:ext cx="5612637" cy="566421"/>
          </a:xfrm>
          <a:prstGeom prst="rect">
            <a:avLst/>
          </a:prstGeom>
        </p:spPr>
        <p:txBody>
          <a:bodyPr lIns="0" tIns="0" rIns="0" bIns="0" rtlCol="0" anchor="t">
            <a:spAutoFit/>
          </a:bodyPr>
          <a:lstStyle/>
          <a:p>
            <a:pPr algn="ctr">
              <a:lnSpc>
                <a:spcPts val="4479"/>
              </a:lnSpc>
              <a:spcBef>
                <a:spcPct val="0"/>
              </a:spcBef>
            </a:pPr>
            <a:r>
              <a:rPr lang="en-US" sz="3199">
                <a:solidFill>
                  <a:srgbClr val="0053A1"/>
                </a:solidFill>
                <a:latin typeface="Poppins"/>
                <a:ea typeface="Poppins"/>
                <a:cs typeface="Poppins"/>
                <a:sym typeface="Poppins"/>
              </a:rPr>
              <a:t>28 April 2026, Istanbul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48B35-1D2A-BEA5-3E7F-D96385576241}"/>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0A249AD5-C3C9-0630-20A4-226BEF82EAC7}"/>
              </a:ext>
            </a:extLst>
          </p:cNvPr>
          <p:cNvSpPr txBox="1"/>
          <p:nvPr/>
        </p:nvSpPr>
        <p:spPr>
          <a:xfrm>
            <a:off x="1027552" y="3577318"/>
            <a:ext cx="9314344" cy="5954964"/>
          </a:xfrm>
          <a:prstGeom prst="rect">
            <a:avLst/>
          </a:prstGeom>
        </p:spPr>
        <p:txBody>
          <a:bodyPr wrap="square" lIns="0" tIns="0" rIns="0" bIns="0" rtlCol="0" anchor="t">
            <a:spAutoFit/>
          </a:bodyPr>
          <a:lstStyle/>
          <a:p>
            <a:pPr marL="342900" indent="-342900" algn="just">
              <a:buFont typeface="Wingdings"/>
              <a:buChar char="§"/>
            </a:pPr>
            <a:endParaRPr lang="en-US" sz="2400">
              <a:solidFill>
                <a:srgbClr val="0053A1"/>
              </a:solidFill>
              <a:latin typeface="Poppins"/>
              <a:ea typeface="Calibri"/>
              <a:cs typeface="Poppins"/>
            </a:endParaRPr>
          </a:p>
          <a:p>
            <a:pPr marL="342900" indent="-342900" algn="just">
              <a:buFont typeface="Wingdings"/>
              <a:buChar char="§"/>
            </a:pPr>
            <a:r>
              <a:rPr lang="en-US" sz="2400">
                <a:solidFill>
                  <a:srgbClr val="0053A1"/>
                </a:solidFill>
                <a:latin typeface="Poppins"/>
                <a:ea typeface="+mn-lt"/>
                <a:cs typeface="Poppins"/>
              </a:rPr>
              <a:t>The Safran agreement </a:t>
            </a:r>
            <a:r>
              <a:rPr lang="en-US" sz="2400" err="1">
                <a:solidFill>
                  <a:srgbClr val="0053A1"/>
                </a:solidFill>
                <a:latin typeface="Poppins"/>
                <a:ea typeface="+mn-lt"/>
                <a:cs typeface="Poppins"/>
              </a:rPr>
              <a:t>dd.January</a:t>
            </a:r>
            <a:r>
              <a:rPr lang="en-US" sz="2400">
                <a:solidFill>
                  <a:srgbClr val="0053A1"/>
                </a:solidFill>
                <a:latin typeface="Poppins"/>
                <a:ea typeface="+mn-lt"/>
                <a:cs typeface="Poppins"/>
              </a:rPr>
              <a:t> 2026 on training </a:t>
            </a:r>
            <a:r>
              <a:rPr lang="en-US" sz="2400">
                <a:solidFill>
                  <a:srgbClr val="0053A1"/>
                </a:solidFill>
                <a:latin typeface="Poppins"/>
                <a:ea typeface="+mn-lt"/>
                <a:cs typeface="Poppins"/>
                <a:sym typeface="Poppins"/>
              </a:rPr>
              <a:t>and skills. It includes a chapter dedicated to AI on page 30.</a:t>
            </a:r>
            <a:endParaRPr lang="en-US">
              <a:solidFill>
                <a:srgbClr val="000000"/>
              </a:solidFill>
              <a:latin typeface="Calibri"/>
              <a:ea typeface="+mn-lt"/>
              <a:cs typeface="Calibri"/>
            </a:endParaRPr>
          </a:p>
          <a:p>
            <a:pPr marL="342900" indent="-342900" algn="just">
              <a:buFont typeface="Wingdings"/>
              <a:buChar char="§"/>
            </a:pPr>
            <a:endParaRPr lang="en-US" sz="2400">
              <a:solidFill>
                <a:srgbClr val="0053A1"/>
              </a:solidFill>
              <a:latin typeface="Poppins"/>
              <a:ea typeface="+mn-lt"/>
              <a:cs typeface="Poppins"/>
            </a:endParaRPr>
          </a:p>
          <a:p>
            <a:pPr marL="342900" indent="-342900" algn="just">
              <a:buFont typeface="Wingdings"/>
              <a:buChar char="§"/>
            </a:pPr>
            <a:r>
              <a:rPr lang="en-US" sz="2400">
                <a:solidFill>
                  <a:srgbClr val="0053A1"/>
                </a:solidFill>
                <a:latin typeface="Poppins"/>
                <a:ea typeface="+mn-lt"/>
                <a:cs typeface="Poppins"/>
                <a:sym typeface="Poppins"/>
              </a:rPr>
              <a:t>In particular, it addresses staff training, monitoring the impact of generative AI on jobs and skills, and the establishment of a supervisory and ethics committee. </a:t>
            </a:r>
            <a:endParaRPr lang="en-US">
              <a:solidFill>
                <a:srgbClr val="000000"/>
              </a:solidFill>
              <a:latin typeface="Calibri"/>
              <a:ea typeface="+mn-lt"/>
              <a:cs typeface="Calibri"/>
            </a:endParaRPr>
          </a:p>
          <a:p>
            <a:pPr marL="342900" indent="-342900" algn="just">
              <a:buFont typeface="Wingdings"/>
              <a:buChar char="§"/>
            </a:pPr>
            <a:endParaRPr lang="en-US" sz="2400">
              <a:solidFill>
                <a:srgbClr val="0053A1"/>
              </a:solidFill>
              <a:latin typeface="Poppins"/>
              <a:ea typeface="+mn-lt"/>
              <a:cs typeface="Poppins"/>
            </a:endParaRPr>
          </a:p>
          <a:p>
            <a:pPr marL="342900" indent="-342900" algn="just">
              <a:buFont typeface="Wingdings"/>
              <a:buChar char="§"/>
            </a:pPr>
            <a:r>
              <a:rPr lang="en-US" sz="2400">
                <a:solidFill>
                  <a:srgbClr val="0053A1"/>
                </a:solidFill>
                <a:latin typeface="Poppins"/>
                <a:ea typeface="+mn-lt"/>
                <a:cs typeface="Poppins"/>
                <a:sym typeface="Poppins"/>
              </a:rPr>
              <a:t>The aim of this multidisciplinary committee is to ensure the responsible integration of generative AI, to assess the ethical issues associated with its deployment, and to propose guidelines and best practices tailored to the entire Group.</a:t>
            </a:r>
            <a:endParaRPr lang="en-US">
              <a:ea typeface="Calibri"/>
              <a:cs typeface="Calibri"/>
            </a:endParaRPr>
          </a:p>
          <a:p>
            <a:pPr algn="just">
              <a:lnSpc>
                <a:spcPts val="3394"/>
              </a:lnSpc>
              <a:spcBef>
                <a:spcPct val="0"/>
              </a:spcBef>
            </a:pPr>
            <a:endParaRPr lang="en-US" sz="2400">
              <a:solidFill>
                <a:srgbClr val="0053A1"/>
              </a:solidFill>
              <a:latin typeface="Poppins"/>
              <a:ea typeface="Poppins"/>
              <a:cs typeface="Poppins"/>
            </a:endParaRPr>
          </a:p>
          <a:p>
            <a:pPr algn="just">
              <a:lnSpc>
                <a:spcPts val="1854"/>
              </a:lnSpc>
              <a:spcBef>
                <a:spcPct val="0"/>
              </a:spcBef>
            </a:pPr>
            <a:endParaRPr lang="en-US" sz="2224">
              <a:solidFill>
                <a:srgbClr val="0053A1"/>
              </a:solidFill>
              <a:latin typeface="Poppins"/>
              <a:ea typeface="Poppins"/>
              <a:cs typeface="Poppins"/>
              <a:sym typeface="Poppins"/>
            </a:endParaRPr>
          </a:p>
          <a:p>
            <a:pPr algn="just">
              <a:lnSpc>
                <a:spcPts val="1854"/>
              </a:lnSpc>
              <a:spcBef>
                <a:spcPct val="0"/>
              </a:spcBef>
            </a:pPr>
            <a:r>
              <a:rPr lang="en-US" sz="1300">
                <a:solidFill>
                  <a:srgbClr val="0053A1"/>
                </a:solidFill>
                <a:latin typeface="Poppins"/>
                <a:ea typeface="Poppins"/>
                <a:cs typeface="Poppins"/>
                <a:sym typeface="Poppins"/>
              </a:rPr>
              <a:t> </a:t>
            </a:r>
            <a:endParaRPr lang="en-US" sz="1300">
              <a:solidFill>
                <a:srgbClr val="0053A1"/>
              </a:solidFill>
              <a:latin typeface="Poppins"/>
              <a:ea typeface="Poppins"/>
              <a:cs typeface="Poppins"/>
            </a:endParaRPr>
          </a:p>
          <a:p>
            <a:pPr algn="just">
              <a:lnSpc>
                <a:spcPts val="1854"/>
              </a:lnSpc>
              <a:spcBef>
                <a:spcPct val="0"/>
              </a:spcBef>
            </a:pPr>
            <a:endParaRPr lang="en-US" sz="1324">
              <a:solidFill>
                <a:srgbClr val="0053A1"/>
              </a:solidFill>
              <a:latin typeface="Poppins"/>
              <a:ea typeface="Poppins"/>
              <a:cs typeface="Poppins"/>
              <a:sym typeface="Poppins"/>
            </a:endParaRPr>
          </a:p>
        </p:txBody>
      </p:sp>
      <p:sp>
        <p:nvSpPr>
          <p:cNvPr id="7" name="TextBox 7">
            <a:extLst>
              <a:ext uri="{FF2B5EF4-FFF2-40B4-BE49-F238E27FC236}">
                <a16:creationId xmlns:a16="http://schemas.microsoft.com/office/drawing/2014/main" id="{766218D8-7F7B-A09A-1462-00AEC3807F17}"/>
              </a:ext>
            </a:extLst>
          </p:cNvPr>
          <p:cNvSpPr txBox="1"/>
          <p:nvPr/>
        </p:nvSpPr>
        <p:spPr>
          <a:xfrm>
            <a:off x="1028700" y="449386"/>
            <a:ext cx="9458742" cy="1257427"/>
          </a:xfrm>
          <a:prstGeom prst="rect">
            <a:avLst/>
          </a:prstGeom>
        </p:spPr>
        <p:txBody>
          <a:bodyPr lIns="0" tIns="0" rIns="0" bIns="0" rtlCol="0" anchor="t">
            <a:spAutoFit/>
          </a:bodyPr>
          <a:lstStyle/>
          <a:p>
            <a:pPr marL="0" lvl="0" indent="0" algn="l">
              <a:lnSpc>
                <a:spcPts val="4858"/>
              </a:lnSpc>
              <a:spcBef>
                <a:spcPct val="0"/>
              </a:spcBef>
            </a:pPr>
            <a:r>
              <a:rPr lang="en-US" sz="4299" b="1" spc="-128">
                <a:solidFill>
                  <a:srgbClr val="0053A1"/>
                </a:solidFill>
                <a:latin typeface="Poppins Bold"/>
                <a:ea typeface="Poppins Bold"/>
                <a:cs typeface="Poppins Bold"/>
                <a:sym typeface="Poppins Bold"/>
              </a:rPr>
              <a:t>II.National roundtable on algorithmic management</a:t>
            </a:r>
          </a:p>
        </p:txBody>
      </p:sp>
      <p:sp>
        <p:nvSpPr>
          <p:cNvPr id="8" name="TextBox 8">
            <a:extLst>
              <a:ext uri="{FF2B5EF4-FFF2-40B4-BE49-F238E27FC236}">
                <a16:creationId xmlns:a16="http://schemas.microsoft.com/office/drawing/2014/main" id="{6CEA9FB9-FFAE-D55F-2D0A-3BAE98FA25E9}"/>
              </a:ext>
            </a:extLst>
          </p:cNvPr>
          <p:cNvSpPr txBox="1"/>
          <p:nvPr/>
        </p:nvSpPr>
        <p:spPr>
          <a:xfrm>
            <a:off x="1030186" y="1951381"/>
            <a:ext cx="9723644" cy="1272143"/>
          </a:xfrm>
          <a:prstGeom prst="rect">
            <a:avLst/>
          </a:prstGeom>
        </p:spPr>
        <p:txBody>
          <a:bodyPr wrap="square" lIns="0" tIns="0" rIns="0" bIns="0" rtlCol="0" anchor="t">
            <a:spAutoFit/>
          </a:bodyPr>
          <a:lstStyle/>
          <a:p>
            <a:pPr>
              <a:lnSpc>
                <a:spcPts val="5081"/>
              </a:lnSpc>
              <a:spcBef>
                <a:spcPct val="0"/>
              </a:spcBef>
            </a:pPr>
            <a:r>
              <a:rPr lang="en-US" sz="3600">
                <a:solidFill>
                  <a:srgbClr val="0053A1"/>
                </a:solidFill>
                <a:latin typeface="Poppins"/>
                <a:ea typeface="Poppins"/>
                <a:cs typeface="Poppins"/>
                <a:sym typeface="Poppins"/>
              </a:rPr>
              <a:t>b. FRANCE - The example of Safran and Career Management System (GEPP)</a:t>
            </a:r>
            <a:endParaRPr lang="en-US">
              <a:ea typeface="Calibri"/>
              <a:cs typeface="Calibri"/>
            </a:endParaRPr>
          </a:p>
        </p:txBody>
      </p:sp>
      <p:pic>
        <p:nvPicPr>
          <p:cNvPr id="9" name="Picture 8" descr="Photos | Safran">
            <a:extLst>
              <a:ext uri="{FF2B5EF4-FFF2-40B4-BE49-F238E27FC236}">
                <a16:creationId xmlns:a16="http://schemas.microsoft.com/office/drawing/2014/main" id="{B81D9826-5DF8-1AAF-3214-38476268B3BA}"/>
              </a:ext>
            </a:extLst>
          </p:cNvPr>
          <p:cNvPicPr>
            <a:picLocks noChangeAspect="1"/>
          </p:cNvPicPr>
          <p:nvPr/>
        </p:nvPicPr>
        <p:blipFill>
          <a:blip r:embed="rId2"/>
          <a:stretch>
            <a:fillRect/>
          </a:stretch>
        </p:blipFill>
        <p:spPr>
          <a:xfrm>
            <a:off x="10746242" y="2897642"/>
            <a:ext cx="7545160" cy="4995182"/>
          </a:xfrm>
          <a:prstGeom prst="rect">
            <a:avLst/>
          </a:prstGeom>
        </p:spPr>
      </p:pic>
      <p:pic>
        <p:nvPicPr>
          <p:cNvPr id="10" name="Picture 9" descr="SAFRAN - Aircraft Engines and Equipment ...">
            <a:extLst>
              <a:ext uri="{FF2B5EF4-FFF2-40B4-BE49-F238E27FC236}">
                <a16:creationId xmlns:a16="http://schemas.microsoft.com/office/drawing/2014/main" id="{800EC381-95BA-E4DA-FFEF-441F382F1E1E}"/>
              </a:ext>
            </a:extLst>
          </p:cNvPr>
          <p:cNvPicPr>
            <a:picLocks noChangeAspect="1"/>
          </p:cNvPicPr>
          <p:nvPr/>
        </p:nvPicPr>
        <p:blipFill>
          <a:blip r:embed="rId3"/>
          <a:stretch>
            <a:fillRect/>
          </a:stretch>
        </p:blipFill>
        <p:spPr>
          <a:xfrm>
            <a:off x="12026673" y="1075645"/>
            <a:ext cx="4086225" cy="1114425"/>
          </a:xfrm>
          <a:prstGeom prst="rect">
            <a:avLst/>
          </a:prstGeom>
        </p:spPr>
      </p:pic>
      <p:pic>
        <p:nvPicPr>
          <p:cNvPr id="6" name="Picture 5" descr="Union des industries et métiers de la ...">
            <a:extLst>
              <a:ext uri="{FF2B5EF4-FFF2-40B4-BE49-F238E27FC236}">
                <a16:creationId xmlns:a16="http://schemas.microsoft.com/office/drawing/2014/main" id="{15FED0FA-52EE-2D98-6E2A-A180930CE38D}"/>
              </a:ext>
            </a:extLst>
          </p:cNvPr>
          <p:cNvPicPr>
            <a:picLocks noChangeAspect="1"/>
          </p:cNvPicPr>
          <p:nvPr/>
        </p:nvPicPr>
        <p:blipFill>
          <a:blip r:embed="rId4"/>
          <a:stretch>
            <a:fillRect/>
          </a:stretch>
        </p:blipFill>
        <p:spPr>
          <a:xfrm>
            <a:off x="13371060" y="8298317"/>
            <a:ext cx="2295525" cy="1990725"/>
          </a:xfrm>
          <a:prstGeom prst="rect">
            <a:avLst/>
          </a:prstGeom>
        </p:spPr>
      </p:pic>
    </p:spTree>
    <p:extLst>
      <p:ext uri="{BB962C8B-B14F-4D97-AF65-F5344CB8AC3E}">
        <p14:creationId xmlns:p14="http://schemas.microsoft.com/office/powerpoint/2010/main" val="582727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227BA-917D-E326-9377-85CFEA2FC48B}"/>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86A4A7C6-E572-94B2-60CE-9E896A22D6D0}"/>
              </a:ext>
            </a:extLst>
          </p:cNvPr>
          <p:cNvSpPr txBox="1"/>
          <p:nvPr/>
        </p:nvSpPr>
        <p:spPr>
          <a:xfrm>
            <a:off x="1027552" y="2992211"/>
            <a:ext cx="9314344" cy="5149615"/>
          </a:xfrm>
          <a:prstGeom prst="rect">
            <a:avLst/>
          </a:prstGeom>
        </p:spPr>
        <p:txBody>
          <a:bodyPr wrap="square" lIns="0" tIns="0" rIns="0" bIns="0" rtlCol="0" anchor="t">
            <a:spAutoFit/>
          </a:bodyPr>
          <a:lstStyle/>
          <a:p>
            <a:pPr marL="342900" indent="-342900" algn="just">
              <a:buFont typeface="Wingdings"/>
              <a:buChar char="§"/>
            </a:pPr>
            <a:endParaRPr lang="en-US" sz="2400">
              <a:solidFill>
                <a:srgbClr val="0053A1"/>
              </a:solidFill>
              <a:latin typeface="Poppins"/>
              <a:ea typeface="Calibri"/>
              <a:cs typeface="Poppins"/>
            </a:endParaRPr>
          </a:p>
          <a:p>
            <a:pPr marL="342900" indent="-342900" algn="just">
              <a:buFont typeface="Wingdings"/>
              <a:buChar char="§"/>
            </a:pPr>
            <a:r>
              <a:rPr lang="en-US" sz="2400">
                <a:solidFill>
                  <a:srgbClr val="0053A1"/>
                </a:solidFill>
                <a:latin typeface="Poppins"/>
                <a:ea typeface="+mn-lt"/>
                <a:cs typeface="Poppins"/>
              </a:rPr>
              <a:t>AI is embedded across a wide range of functions, including operations, supply chain, procurement, sales, R&amp;D and strategic planning. </a:t>
            </a:r>
            <a:endParaRPr lang="en-US" sz="2400" dirty="0">
              <a:solidFill>
                <a:srgbClr val="0053A1"/>
              </a:solidFill>
              <a:latin typeface="Poppins"/>
              <a:ea typeface="+mn-lt"/>
              <a:cs typeface="Poppins"/>
            </a:endParaRPr>
          </a:p>
          <a:p>
            <a:pPr marL="342900" indent="-342900" algn="just">
              <a:buFont typeface="Wingdings"/>
              <a:buChar char="§"/>
            </a:pPr>
            <a:endParaRPr lang="en-US" sz="2400" dirty="0">
              <a:solidFill>
                <a:srgbClr val="0053A1"/>
              </a:solidFill>
              <a:latin typeface="Poppins"/>
              <a:ea typeface="+mn-lt"/>
              <a:cs typeface="Poppins"/>
            </a:endParaRPr>
          </a:p>
          <a:p>
            <a:pPr marL="342900" indent="-342900" algn="just">
              <a:buFont typeface="Wingdings"/>
              <a:buChar char="§"/>
            </a:pPr>
            <a:r>
              <a:rPr lang="en-US" sz="2400" dirty="0">
                <a:solidFill>
                  <a:srgbClr val="0053A1"/>
                </a:solidFill>
                <a:latin typeface="Poppins"/>
                <a:ea typeface="+mn-lt"/>
                <a:cs typeface="Poppins"/>
              </a:rPr>
              <a:t>AI systems are currently used to generate recommendations, alerts and scenarios, however they still follow the  “human‑in‑the‑loop” approach.</a:t>
            </a:r>
          </a:p>
          <a:p>
            <a:pPr algn="just"/>
            <a:endParaRPr lang="en-US" sz="2400" dirty="0">
              <a:solidFill>
                <a:srgbClr val="0053A1"/>
              </a:solidFill>
              <a:latin typeface="Poppins"/>
              <a:ea typeface="Calibri"/>
              <a:cs typeface="Poppins"/>
            </a:endParaRPr>
          </a:p>
          <a:p>
            <a:pPr marL="342900" indent="-342900" algn="just">
              <a:buFont typeface="Wingdings"/>
              <a:buChar char="§"/>
            </a:pPr>
            <a:r>
              <a:rPr lang="en-US" sz="2400" dirty="0">
                <a:solidFill>
                  <a:srgbClr val="0053A1"/>
                </a:solidFill>
                <a:latin typeface="Poppins"/>
                <a:ea typeface="Calibri"/>
                <a:cs typeface="Poppins"/>
              </a:rPr>
              <a:t>without early </a:t>
            </a:r>
            <a:r>
              <a:rPr lang="en-US" sz="2400" dirty="0" err="1">
                <a:solidFill>
                  <a:srgbClr val="0053A1"/>
                </a:solidFill>
                <a:latin typeface="Poppins"/>
                <a:ea typeface="Calibri"/>
                <a:cs typeface="Poppins"/>
              </a:rPr>
              <a:t>digitisation</a:t>
            </a:r>
            <a:r>
              <a:rPr lang="en-US" sz="2400" dirty="0">
                <a:solidFill>
                  <a:srgbClr val="0053A1"/>
                </a:solidFill>
                <a:latin typeface="Poppins"/>
                <a:ea typeface="Calibri"/>
                <a:cs typeface="Poppins"/>
              </a:rPr>
              <a:t> and the recent application of AI, the business would not have been able to scale or maintain its market position. </a:t>
            </a:r>
          </a:p>
          <a:p>
            <a:pPr algn="just">
              <a:lnSpc>
                <a:spcPts val="1854"/>
              </a:lnSpc>
              <a:spcBef>
                <a:spcPct val="0"/>
              </a:spcBef>
            </a:pPr>
            <a:endParaRPr lang="en-US" sz="2224">
              <a:solidFill>
                <a:srgbClr val="0053A1"/>
              </a:solidFill>
              <a:latin typeface="Poppins"/>
              <a:ea typeface="Poppins"/>
              <a:cs typeface="Poppins"/>
              <a:sym typeface="Poppins"/>
            </a:endParaRPr>
          </a:p>
          <a:p>
            <a:pPr algn="just">
              <a:lnSpc>
                <a:spcPts val="1854"/>
              </a:lnSpc>
              <a:spcBef>
                <a:spcPct val="0"/>
              </a:spcBef>
            </a:pPr>
            <a:r>
              <a:rPr lang="en-US" sz="1300" dirty="0">
                <a:solidFill>
                  <a:srgbClr val="0053A1"/>
                </a:solidFill>
                <a:latin typeface="Poppins"/>
                <a:ea typeface="Poppins"/>
                <a:cs typeface="Poppins"/>
                <a:sym typeface="Poppins"/>
              </a:rPr>
              <a:t> </a:t>
            </a:r>
            <a:endParaRPr lang="en-US" sz="1300" dirty="0">
              <a:solidFill>
                <a:srgbClr val="0053A1"/>
              </a:solidFill>
              <a:latin typeface="Poppins"/>
              <a:ea typeface="Poppins"/>
              <a:cs typeface="Poppins"/>
            </a:endParaRPr>
          </a:p>
          <a:p>
            <a:pPr algn="just">
              <a:lnSpc>
                <a:spcPts val="1854"/>
              </a:lnSpc>
              <a:spcBef>
                <a:spcPct val="0"/>
              </a:spcBef>
            </a:pPr>
            <a:endParaRPr lang="en-US" sz="1324">
              <a:solidFill>
                <a:srgbClr val="0053A1"/>
              </a:solidFill>
              <a:latin typeface="Poppins"/>
              <a:ea typeface="Poppins"/>
              <a:cs typeface="Poppins"/>
              <a:sym typeface="Poppins"/>
            </a:endParaRPr>
          </a:p>
        </p:txBody>
      </p:sp>
      <p:sp>
        <p:nvSpPr>
          <p:cNvPr id="7" name="TextBox 7">
            <a:extLst>
              <a:ext uri="{FF2B5EF4-FFF2-40B4-BE49-F238E27FC236}">
                <a16:creationId xmlns:a16="http://schemas.microsoft.com/office/drawing/2014/main" id="{29C7DF54-79A5-640B-05D2-96811198896E}"/>
              </a:ext>
            </a:extLst>
          </p:cNvPr>
          <p:cNvSpPr txBox="1"/>
          <p:nvPr/>
        </p:nvSpPr>
        <p:spPr>
          <a:xfrm>
            <a:off x="1028700" y="449386"/>
            <a:ext cx="9458742" cy="1257427"/>
          </a:xfrm>
          <a:prstGeom prst="rect">
            <a:avLst/>
          </a:prstGeom>
        </p:spPr>
        <p:txBody>
          <a:bodyPr lIns="0" tIns="0" rIns="0" bIns="0" rtlCol="0" anchor="t">
            <a:spAutoFit/>
          </a:bodyPr>
          <a:lstStyle/>
          <a:p>
            <a:pPr marL="0" lvl="0" indent="0" algn="l">
              <a:lnSpc>
                <a:spcPts val="4858"/>
              </a:lnSpc>
              <a:spcBef>
                <a:spcPct val="0"/>
              </a:spcBef>
            </a:pPr>
            <a:r>
              <a:rPr lang="en-US" sz="4299" b="1" spc="-128">
                <a:solidFill>
                  <a:srgbClr val="0053A1"/>
                </a:solidFill>
                <a:latin typeface="Poppins Bold"/>
                <a:ea typeface="Poppins Bold"/>
                <a:cs typeface="Poppins Bold"/>
                <a:sym typeface="Poppins Bold"/>
              </a:rPr>
              <a:t>II.National roundtable on algorithmic management</a:t>
            </a:r>
          </a:p>
        </p:txBody>
      </p:sp>
      <p:sp>
        <p:nvSpPr>
          <p:cNvPr id="8" name="TextBox 8">
            <a:extLst>
              <a:ext uri="{FF2B5EF4-FFF2-40B4-BE49-F238E27FC236}">
                <a16:creationId xmlns:a16="http://schemas.microsoft.com/office/drawing/2014/main" id="{1B7430EF-B56E-518B-B6B2-BFD2D519344E}"/>
              </a:ext>
            </a:extLst>
          </p:cNvPr>
          <p:cNvSpPr txBox="1"/>
          <p:nvPr/>
        </p:nvSpPr>
        <p:spPr>
          <a:xfrm>
            <a:off x="1030186" y="1951381"/>
            <a:ext cx="9723644" cy="619785"/>
          </a:xfrm>
          <a:prstGeom prst="rect">
            <a:avLst/>
          </a:prstGeom>
        </p:spPr>
        <p:txBody>
          <a:bodyPr wrap="square" lIns="0" tIns="0" rIns="0" bIns="0" rtlCol="0" anchor="t">
            <a:spAutoFit/>
          </a:bodyPr>
          <a:lstStyle/>
          <a:p>
            <a:pPr>
              <a:lnSpc>
                <a:spcPts val="5081"/>
              </a:lnSpc>
              <a:spcBef>
                <a:spcPct val="0"/>
              </a:spcBef>
            </a:pPr>
            <a:r>
              <a:rPr lang="en-US" sz="3600">
                <a:solidFill>
                  <a:srgbClr val="0053A1"/>
                </a:solidFill>
                <a:latin typeface="Poppins"/>
                <a:ea typeface="Poppins"/>
                <a:cs typeface="Poppins"/>
                <a:sym typeface="Poppins"/>
              </a:rPr>
              <a:t>c. UK - The example of Atlantic </a:t>
            </a:r>
            <a:endParaRPr lang="en-US" sz="3600">
              <a:solidFill>
                <a:srgbClr val="0053A1"/>
              </a:solidFill>
              <a:latin typeface="Poppins"/>
              <a:ea typeface="Calibri"/>
              <a:cs typeface="Poppins"/>
            </a:endParaRPr>
          </a:p>
        </p:txBody>
      </p:sp>
      <p:pic>
        <p:nvPicPr>
          <p:cNvPr id="3" name="Picture 2" descr="A close-up of a logo&#10;&#10;AI-generated content may be incorrect.">
            <a:extLst>
              <a:ext uri="{FF2B5EF4-FFF2-40B4-BE49-F238E27FC236}">
                <a16:creationId xmlns:a16="http://schemas.microsoft.com/office/drawing/2014/main" id="{67F0F19A-8459-0ACD-1242-0597B37BABC8}"/>
              </a:ext>
            </a:extLst>
          </p:cNvPr>
          <p:cNvPicPr>
            <a:picLocks noChangeAspect="1"/>
          </p:cNvPicPr>
          <p:nvPr/>
        </p:nvPicPr>
        <p:blipFill>
          <a:blip r:embed="rId2"/>
          <a:stretch>
            <a:fillRect/>
          </a:stretch>
        </p:blipFill>
        <p:spPr>
          <a:xfrm>
            <a:off x="10743520" y="601436"/>
            <a:ext cx="7115175" cy="3314700"/>
          </a:xfrm>
          <a:prstGeom prst="rect">
            <a:avLst/>
          </a:prstGeom>
        </p:spPr>
      </p:pic>
      <p:pic>
        <p:nvPicPr>
          <p:cNvPr id="4" name="Picture 3" descr="Atlantic Groupe - Page Our solutions">
            <a:extLst>
              <a:ext uri="{FF2B5EF4-FFF2-40B4-BE49-F238E27FC236}">
                <a16:creationId xmlns:a16="http://schemas.microsoft.com/office/drawing/2014/main" id="{D56F61DE-419E-0B3D-0090-4E59ED2C70D3}"/>
              </a:ext>
            </a:extLst>
          </p:cNvPr>
          <p:cNvPicPr>
            <a:picLocks noChangeAspect="1"/>
          </p:cNvPicPr>
          <p:nvPr/>
        </p:nvPicPr>
        <p:blipFill>
          <a:blip r:embed="rId3"/>
          <a:stretch>
            <a:fillRect/>
          </a:stretch>
        </p:blipFill>
        <p:spPr>
          <a:xfrm>
            <a:off x="10751344" y="4075509"/>
            <a:ext cx="7108031" cy="4064793"/>
          </a:xfrm>
          <a:prstGeom prst="rect">
            <a:avLst/>
          </a:prstGeom>
        </p:spPr>
      </p:pic>
    </p:spTree>
    <p:extLst>
      <p:ext uri="{BB962C8B-B14F-4D97-AF65-F5344CB8AC3E}">
        <p14:creationId xmlns:p14="http://schemas.microsoft.com/office/powerpoint/2010/main" val="29457580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81934-6D0B-4919-291C-C5DFA53216E2}"/>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0D7CC8D6-B738-3CBA-3FE1-DABA47947D89}"/>
              </a:ext>
            </a:extLst>
          </p:cNvPr>
          <p:cNvSpPr txBox="1"/>
          <p:nvPr/>
        </p:nvSpPr>
        <p:spPr>
          <a:xfrm>
            <a:off x="1054766" y="2992211"/>
            <a:ext cx="15927415" cy="3672287"/>
          </a:xfrm>
          <a:prstGeom prst="rect">
            <a:avLst/>
          </a:prstGeom>
        </p:spPr>
        <p:txBody>
          <a:bodyPr wrap="square" lIns="0" tIns="0" rIns="0" bIns="0" rtlCol="0" anchor="t">
            <a:spAutoFit/>
          </a:bodyPr>
          <a:lstStyle/>
          <a:p>
            <a:pPr marL="342900" indent="-342900" algn="just">
              <a:buFont typeface="Wingdings"/>
              <a:buChar char="§"/>
            </a:pPr>
            <a:r>
              <a:rPr lang="en-US" sz="2400">
                <a:solidFill>
                  <a:srgbClr val="0053A1"/>
                </a:solidFill>
                <a:latin typeface="Poppins"/>
                <a:ea typeface="Calibri"/>
                <a:cs typeface="Poppins"/>
              </a:rPr>
              <a:t>No</a:t>
            </a:r>
            <a:r>
              <a:rPr lang="en-US" sz="2400">
                <a:solidFill>
                  <a:srgbClr val="0053A1"/>
                </a:solidFill>
                <a:latin typeface="Poppins"/>
                <a:ea typeface="+mn-lt"/>
                <a:cs typeface="Poppins"/>
              </a:rPr>
              <a:t> standalone collective agreements or formal consultation mechanisms specific to AI</a:t>
            </a:r>
            <a:endParaRPr lang="en-US"/>
          </a:p>
          <a:p>
            <a:pPr algn="just"/>
            <a:endParaRPr lang="en-US" sz="2400" dirty="0">
              <a:solidFill>
                <a:srgbClr val="0053A1"/>
              </a:solidFill>
              <a:latin typeface="Poppins"/>
              <a:ea typeface="+mn-lt"/>
              <a:cs typeface="Poppins"/>
            </a:endParaRPr>
          </a:p>
          <a:p>
            <a:pPr marL="342900" indent="-342900" algn="just">
              <a:buFont typeface="Wingdings"/>
              <a:buChar char="§"/>
            </a:pPr>
            <a:r>
              <a:rPr lang="en-US" sz="2400">
                <a:solidFill>
                  <a:srgbClr val="0053A1"/>
                </a:solidFill>
                <a:latin typeface="Poppins"/>
                <a:ea typeface="+mn-lt"/>
                <a:cs typeface="Poppins"/>
              </a:rPr>
              <a:t>AI is not being used to manage people or make workforce decisions. It</a:t>
            </a:r>
            <a:r>
              <a:rPr lang="en-US" sz="2400">
                <a:solidFill>
                  <a:srgbClr val="0053A1"/>
                </a:solidFill>
                <a:latin typeface="Poppins"/>
                <a:ea typeface="Calibri"/>
                <a:cs typeface="Poppins"/>
              </a:rPr>
              <a:t> is intended to free employees from routine or low‑value tasks rather than reduce headcount.</a:t>
            </a:r>
            <a:endParaRPr lang="en-US">
              <a:solidFill>
                <a:srgbClr val="000000"/>
              </a:solidFill>
              <a:latin typeface="Calibri"/>
              <a:ea typeface="Calibri"/>
              <a:cs typeface="Calibri"/>
            </a:endParaRPr>
          </a:p>
          <a:p>
            <a:pPr algn="just"/>
            <a:endParaRPr lang="en-US" sz="2400" dirty="0">
              <a:solidFill>
                <a:srgbClr val="0053A1"/>
              </a:solidFill>
              <a:latin typeface="Poppins"/>
              <a:ea typeface="Calibri"/>
              <a:cs typeface="Poppins"/>
            </a:endParaRPr>
          </a:p>
          <a:p>
            <a:pPr marL="342900" indent="-342900" algn="just">
              <a:buFont typeface="Wingdings"/>
              <a:buChar char="§"/>
            </a:pPr>
            <a:r>
              <a:rPr lang="en-US" sz="2400">
                <a:solidFill>
                  <a:srgbClr val="0053A1"/>
                </a:solidFill>
                <a:latin typeface="Poppins"/>
                <a:ea typeface="Calibri"/>
                <a:cs typeface="Poppins"/>
              </a:rPr>
              <a:t>Successful adoption depends less on job role and more on mindset, with early adopters and internal champions playing a critical role in bringing others along. The underlying message to the workforce has been framed around shared competitiveness: using AI to “make the boat go faster.” </a:t>
            </a:r>
            <a:endParaRPr lang="en-US" sz="2400" dirty="0">
              <a:solidFill>
                <a:srgbClr val="0053A1"/>
              </a:solidFill>
              <a:latin typeface="Poppins"/>
              <a:ea typeface="Calibri"/>
              <a:cs typeface="Poppins"/>
            </a:endParaRPr>
          </a:p>
          <a:p>
            <a:pPr algn="just">
              <a:lnSpc>
                <a:spcPts val="1854"/>
              </a:lnSpc>
              <a:spcBef>
                <a:spcPct val="0"/>
              </a:spcBef>
            </a:pPr>
            <a:endParaRPr lang="en-US" sz="2224">
              <a:solidFill>
                <a:srgbClr val="0053A1"/>
              </a:solidFill>
              <a:latin typeface="Poppins"/>
              <a:ea typeface="Poppins"/>
              <a:cs typeface="Poppins"/>
              <a:sym typeface="Poppins"/>
            </a:endParaRPr>
          </a:p>
          <a:p>
            <a:pPr algn="just">
              <a:lnSpc>
                <a:spcPts val="1854"/>
              </a:lnSpc>
              <a:spcBef>
                <a:spcPct val="0"/>
              </a:spcBef>
            </a:pPr>
            <a:r>
              <a:rPr lang="en-US" sz="1300" dirty="0">
                <a:solidFill>
                  <a:srgbClr val="0053A1"/>
                </a:solidFill>
                <a:latin typeface="Poppins"/>
                <a:ea typeface="Poppins"/>
                <a:cs typeface="Poppins"/>
                <a:sym typeface="Poppins"/>
              </a:rPr>
              <a:t> </a:t>
            </a:r>
            <a:endParaRPr lang="en-US" sz="1300" dirty="0">
              <a:solidFill>
                <a:srgbClr val="0053A1"/>
              </a:solidFill>
              <a:latin typeface="Poppins"/>
              <a:ea typeface="Poppins"/>
              <a:cs typeface="Poppins"/>
            </a:endParaRPr>
          </a:p>
          <a:p>
            <a:pPr algn="just">
              <a:lnSpc>
                <a:spcPts val="1854"/>
              </a:lnSpc>
              <a:spcBef>
                <a:spcPct val="0"/>
              </a:spcBef>
            </a:pPr>
            <a:endParaRPr lang="en-US" sz="1324">
              <a:solidFill>
                <a:srgbClr val="0053A1"/>
              </a:solidFill>
              <a:latin typeface="Poppins"/>
              <a:ea typeface="Poppins"/>
              <a:cs typeface="Poppins"/>
              <a:sym typeface="Poppins"/>
            </a:endParaRPr>
          </a:p>
        </p:txBody>
      </p:sp>
      <p:sp>
        <p:nvSpPr>
          <p:cNvPr id="7" name="TextBox 7">
            <a:extLst>
              <a:ext uri="{FF2B5EF4-FFF2-40B4-BE49-F238E27FC236}">
                <a16:creationId xmlns:a16="http://schemas.microsoft.com/office/drawing/2014/main" id="{141AFA4F-E1DC-A3C3-AF0E-122E23177040}"/>
              </a:ext>
            </a:extLst>
          </p:cNvPr>
          <p:cNvSpPr txBox="1"/>
          <p:nvPr/>
        </p:nvSpPr>
        <p:spPr>
          <a:xfrm>
            <a:off x="1028700" y="449386"/>
            <a:ext cx="9458742" cy="1257427"/>
          </a:xfrm>
          <a:prstGeom prst="rect">
            <a:avLst/>
          </a:prstGeom>
        </p:spPr>
        <p:txBody>
          <a:bodyPr lIns="0" tIns="0" rIns="0" bIns="0" rtlCol="0" anchor="t">
            <a:spAutoFit/>
          </a:bodyPr>
          <a:lstStyle/>
          <a:p>
            <a:pPr marL="0" lvl="0" indent="0" algn="l">
              <a:lnSpc>
                <a:spcPts val="4858"/>
              </a:lnSpc>
              <a:spcBef>
                <a:spcPct val="0"/>
              </a:spcBef>
            </a:pPr>
            <a:r>
              <a:rPr lang="en-US" sz="4299" b="1" spc="-128">
                <a:solidFill>
                  <a:srgbClr val="0053A1"/>
                </a:solidFill>
                <a:latin typeface="Poppins Bold"/>
                <a:ea typeface="Poppins Bold"/>
                <a:cs typeface="Poppins Bold"/>
                <a:sym typeface="Poppins Bold"/>
              </a:rPr>
              <a:t>II.National roundtable on algorithmic management</a:t>
            </a:r>
          </a:p>
        </p:txBody>
      </p:sp>
      <p:sp>
        <p:nvSpPr>
          <p:cNvPr id="8" name="TextBox 8">
            <a:extLst>
              <a:ext uri="{FF2B5EF4-FFF2-40B4-BE49-F238E27FC236}">
                <a16:creationId xmlns:a16="http://schemas.microsoft.com/office/drawing/2014/main" id="{E4D86264-3770-382F-33D5-6AF8C5789E7B}"/>
              </a:ext>
            </a:extLst>
          </p:cNvPr>
          <p:cNvSpPr txBox="1"/>
          <p:nvPr/>
        </p:nvSpPr>
        <p:spPr>
          <a:xfrm>
            <a:off x="1030186" y="1951381"/>
            <a:ext cx="9723644" cy="619785"/>
          </a:xfrm>
          <a:prstGeom prst="rect">
            <a:avLst/>
          </a:prstGeom>
        </p:spPr>
        <p:txBody>
          <a:bodyPr wrap="square" lIns="0" tIns="0" rIns="0" bIns="0" rtlCol="0" anchor="t">
            <a:spAutoFit/>
          </a:bodyPr>
          <a:lstStyle/>
          <a:p>
            <a:pPr>
              <a:lnSpc>
                <a:spcPts val="5081"/>
              </a:lnSpc>
              <a:spcBef>
                <a:spcPct val="0"/>
              </a:spcBef>
            </a:pPr>
            <a:r>
              <a:rPr lang="en-US" sz="3600">
                <a:solidFill>
                  <a:srgbClr val="0053A1"/>
                </a:solidFill>
                <a:latin typeface="Poppins"/>
                <a:ea typeface="Poppins"/>
                <a:cs typeface="Poppins"/>
                <a:sym typeface="Poppins"/>
              </a:rPr>
              <a:t>c. UK - The example of Atlantic </a:t>
            </a:r>
            <a:endParaRPr lang="en-US" sz="3600">
              <a:solidFill>
                <a:srgbClr val="0053A1"/>
              </a:solidFill>
              <a:latin typeface="Poppins"/>
              <a:ea typeface="Calibri"/>
              <a:cs typeface="Poppins"/>
            </a:endParaRPr>
          </a:p>
        </p:txBody>
      </p:sp>
      <p:pic>
        <p:nvPicPr>
          <p:cNvPr id="3" name="Picture 2" descr="A close-up of a logo&#10;&#10;AI-generated content may be incorrect.">
            <a:extLst>
              <a:ext uri="{FF2B5EF4-FFF2-40B4-BE49-F238E27FC236}">
                <a16:creationId xmlns:a16="http://schemas.microsoft.com/office/drawing/2014/main" id="{C0DBA70E-2352-E1D1-476D-23F78D4476D5}"/>
              </a:ext>
            </a:extLst>
          </p:cNvPr>
          <p:cNvPicPr>
            <a:picLocks noChangeAspect="1"/>
          </p:cNvPicPr>
          <p:nvPr/>
        </p:nvPicPr>
        <p:blipFill>
          <a:blip r:embed="rId2"/>
          <a:stretch>
            <a:fillRect/>
          </a:stretch>
        </p:blipFill>
        <p:spPr>
          <a:xfrm>
            <a:off x="10340715" y="6263533"/>
            <a:ext cx="2639573" cy="1317893"/>
          </a:xfrm>
          <a:prstGeom prst="rect">
            <a:avLst/>
          </a:prstGeom>
        </p:spPr>
      </p:pic>
      <p:pic>
        <p:nvPicPr>
          <p:cNvPr id="5" name="Picture 4" descr="GROUPE ATLANTIC">
            <a:extLst>
              <a:ext uri="{FF2B5EF4-FFF2-40B4-BE49-F238E27FC236}">
                <a16:creationId xmlns:a16="http://schemas.microsoft.com/office/drawing/2014/main" id="{2A92252B-FB6D-0D03-009E-AE7571FAE6CE}"/>
              </a:ext>
            </a:extLst>
          </p:cNvPr>
          <p:cNvPicPr>
            <a:picLocks noChangeAspect="1"/>
          </p:cNvPicPr>
          <p:nvPr/>
        </p:nvPicPr>
        <p:blipFill>
          <a:blip r:embed="rId3"/>
          <a:stretch>
            <a:fillRect/>
          </a:stretch>
        </p:blipFill>
        <p:spPr>
          <a:xfrm>
            <a:off x="1859010" y="6392552"/>
            <a:ext cx="8047434" cy="3688556"/>
          </a:xfrm>
          <a:prstGeom prst="rect">
            <a:avLst/>
          </a:prstGeom>
        </p:spPr>
      </p:pic>
      <p:sp>
        <p:nvSpPr>
          <p:cNvPr id="6" name="TextBox 5">
            <a:extLst>
              <a:ext uri="{FF2B5EF4-FFF2-40B4-BE49-F238E27FC236}">
                <a16:creationId xmlns:a16="http://schemas.microsoft.com/office/drawing/2014/main" id="{6B6892B3-F7C0-52D4-0FA2-E0176894C033}"/>
              </a:ext>
            </a:extLst>
          </p:cNvPr>
          <p:cNvSpPr txBox="1"/>
          <p:nvPr/>
        </p:nvSpPr>
        <p:spPr>
          <a:xfrm>
            <a:off x="10341429" y="7769679"/>
            <a:ext cx="6313715"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i="1"/>
              <a:t>“The biggest lesson is to find the right people, not the right job titles, to lead AI adoption.”</a:t>
            </a:r>
          </a:p>
          <a:p>
            <a:pPr algn="ctr"/>
            <a:endParaRPr lang="en-GB"/>
          </a:p>
        </p:txBody>
      </p:sp>
    </p:spTree>
    <p:extLst>
      <p:ext uri="{BB962C8B-B14F-4D97-AF65-F5344CB8AC3E}">
        <p14:creationId xmlns:p14="http://schemas.microsoft.com/office/powerpoint/2010/main" val="3283290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a:extLst>
              <a:ext uri="{FF2B5EF4-FFF2-40B4-BE49-F238E27FC236}">
                <a16:creationId xmlns:a16="http://schemas.microsoft.com/office/drawing/2014/main" id="{632A1C2B-41A9-6B4C-BF6F-91640EBCB4AA}"/>
              </a:ext>
            </a:extLst>
          </p:cNvPr>
          <p:cNvSpPr>
            <a:spLocks noGrp="1"/>
          </p:cNvSpPr>
          <p:nvPr>
            <p:ph type="body" sz="quarter" idx="15"/>
          </p:nvPr>
        </p:nvSpPr>
        <p:spPr/>
        <p:txBody>
          <a:bodyPr>
            <a:normAutofit/>
          </a:bodyPr>
          <a:lstStyle/>
          <a:p>
            <a:r>
              <a:rPr lang="en-US"/>
              <a:t>Technology Industries of Finland</a:t>
            </a:r>
          </a:p>
          <a:p>
            <a:r>
              <a:rPr lang="en-US" noProof="0"/>
              <a:t>National round table on algorithmic management</a:t>
            </a:r>
          </a:p>
          <a:p>
            <a:r>
              <a:rPr lang="en-US" noProof="0"/>
              <a:t>Istanbul - 4</a:t>
            </a:r>
            <a:r>
              <a:rPr lang="en-US" baseline="30000" noProof="0"/>
              <a:t>th</a:t>
            </a:r>
            <a:r>
              <a:rPr lang="en-US" noProof="0"/>
              <a:t> Artificial intelligence working group meeting </a:t>
            </a:r>
          </a:p>
          <a:p>
            <a:endParaRPr lang="en-US" noProof="0"/>
          </a:p>
          <a:p>
            <a:endParaRPr lang="en-US" noProof="0"/>
          </a:p>
        </p:txBody>
      </p:sp>
      <p:sp>
        <p:nvSpPr>
          <p:cNvPr id="3" name="Dian numeron paikkamerkki 2">
            <a:extLst>
              <a:ext uri="{FF2B5EF4-FFF2-40B4-BE49-F238E27FC236}">
                <a16:creationId xmlns:a16="http://schemas.microsoft.com/office/drawing/2014/main" id="{46263DAF-070A-9F45-B65A-5812705DF089}"/>
              </a:ext>
            </a:extLst>
          </p:cNvPr>
          <p:cNvSpPr>
            <a:spLocks noGrp="1"/>
          </p:cNvSpPr>
          <p:nvPr>
            <p:ph type="sldNum" sz="quarter" idx="12"/>
          </p:nvPr>
        </p:nvSpPr>
        <p:spPr/>
        <p:txBody>
          <a:bodyPr/>
          <a:lstStyle/>
          <a:p>
            <a:fld id="{6FCB6B90-8271-4E8F-82C1-E646FBB48A2E}" type="slidenum">
              <a:rPr lang="en-US" noProof="0" smtClean="0"/>
              <a:pPr/>
              <a:t>13</a:t>
            </a:fld>
            <a:endParaRPr lang="en-US" noProof="0"/>
          </a:p>
        </p:txBody>
      </p:sp>
      <p:sp>
        <p:nvSpPr>
          <p:cNvPr id="4" name="Päivämäärän paikkamerkki 3">
            <a:extLst>
              <a:ext uri="{FF2B5EF4-FFF2-40B4-BE49-F238E27FC236}">
                <a16:creationId xmlns:a16="http://schemas.microsoft.com/office/drawing/2014/main" id="{EF8A2D42-0FBE-584C-8A5D-194863F59571}"/>
              </a:ext>
            </a:extLst>
          </p:cNvPr>
          <p:cNvSpPr>
            <a:spLocks noGrp="1"/>
          </p:cNvSpPr>
          <p:nvPr>
            <p:ph type="dt" sz="half" idx="10"/>
          </p:nvPr>
        </p:nvSpPr>
        <p:spPr/>
        <p:txBody>
          <a:bodyPr/>
          <a:lstStyle/>
          <a:p>
            <a:r>
              <a:rPr lang="en-US" noProof="0"/>
              <a:t>28.4.2026</a:t>
            </a:r>
          </a:p>
        </p:txBody>
      </p:sp>
      <p:sp>
        <p:nvSpPr>
          <p:cNvPr id="5" name="Alatunnisteen paikkamerkki 4">
            <a:extLst>
              <a:ext uri="{FF2B5EF4-FFF2-40B4-BE49-F238E27FC236}">
                <a16:creationId xmlns:a16="http://schemas.microsoft.com/office/drawing/2014/main" id="{10304937-4483-6E49-BC4C-68ABCDF3B788}"/>
              </a:ext>
            </a:extLst>
          </p:cNvPr>
          <p:cNvSpPr>
            <a:spLocks noGrp="1"/>
          </p:cNvSpPr>
          <p:nvPr>
            <p:ph type="ftr" sz="quarter" idx="11"/>
          </p:nvPr>
        </p:nvSpPr>
        <p:spPr>
          <a:xfrm>
            <a:off x="2223020" y="9456094"/>
            <a:ext cx="3896644" cy="329380"/>
          </a:xfrm>
        </p:spPr>
        <p:txBody>
          <a:bodyPr/>
          <a:lstStyle/>
          <a:p>
            <a:r>
              <a:rPr lang="en-US" noProof="0"/>
              <a:t>Technology Industries of Finland</a:t>
            </a:r>
          </a:p>
          <a:p>
            <a:endParaRPr lang="en-US" noProof="0"/>
          </a:p>
        </p:txBody>
      </p:sp>
    </p:spTree>
    <p:extLst>
      <p:ext uri="{BB962C8B-B14F-4D97-AF65-F5344CB8AC3E}">
        <p14:creationId xmlns:p14="http://schemas.microsoft.com/office/powerpoint/2010/main" val="1641342580"/>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12C0FABF-3B53-4544-9F64-CC036AFFF2DD}"/>
              </a:ext>
            </a:extLst>
          </p:cNvPr>
          <p:cNvSpPr>
            <a:spLocks noGrp="1"/>
          </p:cNvSpPr>
          <p:nvPr>
            <p:ph type="sldNum" sz="quarter" idx="12"/>
          </p:nvPr>
        </p:nvSpPr>
        <p:spPr>
          <a:xfrm>
            <a:off x="16011954" y="9458814"/>
            <a:ext cx="1727980" cy="330812"/>
          </a:xfrm>
        </p:spPr>
        <p:txBody>
          <a:bodyPr anchor="t">
            <a:normAutofit/>
          </a:bodyPr>
          <a:lstStyle/>
          <a:p>
            <a:pPr>
              <a:lnSpc>
                <a:spcPct val="90000"/>
              </a:lnSpc>
              <a:spcAft>
                <a:spcPts val="1200"/>
              </a:spcAft>
            </a:pPr>
            <a:fld id="{6FCB6B90-8271-4E8F-82C1-E646FBB48A2E}" type="slidenum">
              <a:rPr lang="fi-FI" sz="1000"/>
              <a:pPr>
                <a:lnSpc>
                  <a:spcPct val="90000"/>
                </a:lnSpc>
                <a:spcAft>
                  <a:spcPts val="1200"/>
                </a:spcAft>
              </a:pPr>
              <a:t>14</a:t>
            </a:fld>
            <a:endParaRPr lang="fi-FI" sz="1000"/>
          </a:p>
        </p:txBody>
      </p:sp>
      <p:sp>
        <p:nvSpPr>
          <p:cNvPr id="3" name="Päivämäärän paikkamerkki 2">
            <a:extLst>
              <a:ext uri="{FF2B5EF4-FFF2-40B4-BE49-F238E27FC236}">
                <a16:creationId xmlns:a16="http://schemas.microsoft.com/office/drawing/2014/main" id="{B817E139-547C-874F-A74C-BB9BDDDC9712}"/>
              </a:ext>
            </a:extLst>
          </p:cNvPr>
          <p:cNvSpPr>
            <a:spLocks noGrp="1"/>
          </p:cNvSpPr>
          <p:nvPr>
            <p:ph type="dt" sz="half" idx="10"/>
          </p:nvPr>
        </p:nvSpPr>
        <p:spPr>
          <a:xfrm>
            <a:off x="564055" y="9456094"/>
            <a:ext cx="1833418" cy="329380"/>
          </a:xfrm>
        </p:spPr>
        <p:txBody>
          <a:bodyPr anchor="t">
            <a:normAutofit/>
          </a:bodyPr>
          <a:lstStyle/>
          <a:p>
            <a:r>
              <a:rPr lang="fi-FI"/>
              <a:t>28.4.2026</a:t>
            </a:r>
          </a:p>
        </p:txBody>
      </p:sp>
      <p:sp>
        <p:nvSpPr>
          <p:cNvPr id="4" name="Alatunnisteen paikkamerkki 3">
            <a:extLst>
              <a:ext uri="{FF2B5EF4-FFF2-40B4-BE49-F238E27FC236}">
                <a16:creationId xmlns:a16="http://schemas.microsoft.com/office/drawing/2014/main" id="{2DCF7F3C-97C1-FC43-9AF6-AA65E089F284}"/>
              </a:ext>
            </a:extLst>
          </p:cNvPr>
          <p:cNvSpPr>
            <a:spLocks noGrp="1"/>
          </p:cNvSpPr>
          <p:nvPr>
            <p:ph type="ftr" sz="quarter" idx="11"/>
          </p:nvPr>
        </p:nvSpPr>
        <p:spPr>
          <a:xfrm>
            <a:off x="2223021" y="9456094"/>
            <a:ext cx="2591782" cy="329380"/>
          </a:xfrm>
        </p:spPr>
        <p:txBody>
          <a:bodyPr anchor="t">
            <a:normAutofit/>
          </a:bodyPr>
          <a:lstStyle/>
          <a:p>
            <a:pPr>
              <a:lnSpc>
                <a:spcPct val="90000"/>
              </a:lnSpc>
              <a:spcAft>
                <a:spcPts val="1200"/>
              </a:spcAft>
            </a:pPr>
            <a:r>
              <a:rPr lang="fi-FI" sz="1000"/>
              <a:t>Technology </a:t>
            </a:r>
            <a:r>
              <a:rPr lang="fi-FI" sz="1000" err="1"/>
              <a:t>Industries</a:t>
            </a:r>
            <a:r>
              <a:rPr lang="fi-FI" sz="1000"/>
              <a:t> of Finland</a:t>
            </a:r>
          </a:p>
        </p:txBody>
      </p:sp>
      <p:sp>
        <p:nvSpPr>
          <p:cNvPr id="21" name="Text Placeholder 4">
            <a:extLst>
              <a:ext uri="{FF2B5EF4-FFF2-40B4-BE49-F238E27FC236}">
                <a16:creationId xmlns:a16="http://schemas.microsoft.com/office/drawing/2014/main" id="{8B080218-1EE8-BFE5-6FC4-04EDA9911EDA}"/>
              </a:ext>
            </a:extLst>
          </p:cNvPr>
          <p:cNvSpPr>
            <a:spLocks noGrp="1"/>
          </p:cNvSpPr>
          <p:nvPr>
            <p:ph type="body" sz="quarter" idx="18"/>
          </p:nvPr>
        </p:nvSpPr>
        <p:spPr>
          <a:xfrm>
            <a:off x="504000" y="581027"/>
            <a:ext cx="8640000" cy="501674"/>
          </a:xfrm>
        </p:spPr>
        <p:txBody>
          <a:bodyPr/>
          <a:lstStyle/>
          <a:p>
            <a:endParaRPr lang="en-US"/>
          </a:p>
        </p:txBody>
      </p:sp>
      <p:sp>
        <p:nvSpPr>
          <p:cNvPr id="23" name="Text Placeholder 5">
            <a:extLst>
              <a:ext uri="{FF2B5EF4-FFF2-40B4-BE49-F238E27FC236}">
                <a16:creationId xmlns:a16="http://schemas.microsoft.com/office/drawing/2014/main" id="{BE2C5A2E-D8D2-AB96-07A5-13C773801E0A}"/>
              </a:ext>
            </a:extLst>
          </p:cNvPr>
          <p:cNvSpPr>
            <a:spLocks noGrp="1"/>
          </p:cNvSpPr>
          <p:nvPr>
            <p:ph type="body" sz="quarter" idx="17"/>
          </p:nvPr>
        </p:nvSpPr>
        <p:spPr>
          <a:xfrm>
            <a:off x="2145600" y="2205901"/>
            <a:ext cx="14342400" cy="925570"/>
          </a:xfrm>
        </p:spPr>
        <p:txBody>
          <a:bodyPr/>
          <a:lstStyle/>
          <a:p>
            <a:r>
              <a:rPr lang="en-US" err="1"/>
              <a:t>Wärtsilä</a:t>
            </a:r>
            <a:r>
              <a:rPr lang="en-US"/>
              <a:t> Oyj </a:t>
            </a:r>
            <a:r>
              <a:rPr lang="en-US" err="1"/>
              <a:t>Abp</a:t>
            </a:r>
            <a:r>
              <a:rPr lang="en-US"/>
              <a:t> (Plc)</a:t>
            </a:r>
          </a:p>
        </p:txBody>
      </p:sp>
      <p:sp>
        <p:nvSpPr>
          <p:cNvPr id="25" name="Content Placeholder 6">
            <a:extLst>
              <a:ext uri="{FF2B5EF4-FFF2-40B4-BE49-F238E27FC236}">
                <a16:creationId xmlns:a16="http://schemas.microsoft.com/office/drawing/2014/main" id="{1F692013-CD8B-FEA8-3042-A9E418DE1516}"/>
              </a:ext>
            </a:extLst>
          </p:cNvPr>
          <p:cNvSpPr>
            <a:spLocks noGrp="1"/>
          </p:cNvSpPr>
          <p:nvPr>
            <p:ph idx="19"/>
          </p:nvPr>
        </p:nvSpPr>
        <p:spPr>
          <a:xfrm>
            <a:off x="2145600" y="3164809"/>
            <a:ext cx="6998400" cy="5788690"/>
          </a:xfrm>
        </p:spPr>
        <p:txBody>
          <a:bodyPr/>
          <a:lstStyle/>
          <a:p>
            <a:r>
              <a:rPr lang="en-US" noProof="0" err="1"/>
              <a:t>Wärtsilä</a:t>
            </a:r>
            <a:r>
              <a:rPr lang="en-US" noProof="0"/>
              <a:t> is a global leader in innovative technologies and lifecycle solutions for the marine and energy industries</a:t>
            </a:r>
          </a:p>
          <a:p>
            <a:r>
              <a:rPr lang="en-US" noProof="0"/>
              <a:t>It has a dedicated team of 17,900 professionals in 78 countries</a:t>
            </a:r>
          </a:p>
          <a:p>
            <a:r>
              <a:rPr lang="en-US" noProof="0"/>
              <a:t>In 2025, </a:t>
            </a:r>
            <a:r>
              <a:rPr lang="en-US" noProof="0" err="1"/>
              <a:t>Wärtsilä’s</a:t>
            </a:r>
            <a:r>
              <a:rPr lang="en-US" noProof="0"/>
              <a:t> net sales </a:t>
            </a:r>
            <a:r>
              <a:rPr lang="en-US" noProof="0" err="1"/>
              <a:t>totalled</a:t>
            </a:r>
            <a:r>
              <a:rPr lang="en-US" noProof="0"/>
              <a:t> EUR 6.9 billion</a:t>
            </a:r>
          </a:p>
        </p:txBody>
      </p:sp>
      <p:pic>
        <p:nvPicPr>
          <p:cNvPr id="15" name="Kuvan paikkamerkki 14">
            <a:extLst>
              <a:ext uri="{FF2B5EF4-FFF2-40B4-BE49-F238E27FC236}">
                <a16:creationId xmlns:a16="http://schemas.microsoft.com/office/drawing/2014/main" id="{BB37EC8D-6550-110B-3270-BE731709DDB3}"/>
              </a:ext>
            </a:extLst>
          </p:cNvPr>
          <p:cNvPicPr>
            <a:picLocks noGrp="1" noChangeAspect="1"/>
          </p:cNvPicPr>
          <p:nvPr>
            <p:ph idx="20"/>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432032" y="3415310"/>
            <a:ext cx="7055968" cy="4436344"/>
          </a:xfrm>
          <a:noFill/>
        </p:spPr>
      </p:pic>
    </p:spTree>
    <p:extLst>
      <p:ext uri="{BB962C8B-B14F-4D97-AF65-F5344CB8AC3E}">
        <p14:creationId xmlns:p14="http://schemas.microsoft.com/office/powerpoint/2010/main" val="303385460"/>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E89DA537-55EC-99C9-B360-991393F4D962}"/>
              </a:ext>
            </a:extLst>
          </p:cNvPr>
          <p:cNvSpPr>
            <a:spLocks noGrp="1"/>
          </p:cNvSpPr>
          <p:nvPr>
            <p:ph type="sldNum" sz="quarter" idx="12"/>
          </p:nvPr>
        </p:nvSpPr>
        <p:spPr/>
        <p:txBody>
          <a:bodyPr/>
          <a:lstStyle/>
          <a:p>
            <a:fld id="{6FCB6B90-8271-4E8F-82C1-E646FBB48A2E}" type="slidenum">
              <a:rPr lang="en-US" noProof="0" smtClean="0"/>
              <a:pPr/>
              <a:t>15</a:t>
            </a:fld>
            <a:endParaRPr lang="en-US" noProof="0"/>
          </a:p>
        </p:txBody>
      </p:sp>
      <p:sp>
        <p:nvSpPr>
          <p:cNvPr id="3" name="Päivämäärän paikkamerkki 2">
            <a:extLst>
              <a:ext uri="{FF2B5EF4-FFF2-40B4-BE49-F238E27FC236}">
                <a16:creationId xmlns:a16="http://schemas.microsoft.com/office/drawing/2014/main" id="{B52B5B5C-C11B-2064-9E22-992AA064DD1F}"/>
              </a:ext>
            </a:extLst>
          </p:cNvPr>
          <p:cNvSpPr>
            <a:spLocks noGrp="1"/>
          </p:cNvSpPr>
          <p:nvPr>
            <p:ph type="dt" sz="half" idx="10"/>
          </p:nvPr>
        </p:nvSpPr>
        <p:spPr/>
        <p:txBody>
          <a:bodyPr/>
          <a:lstStyle/>
          <a:p>
            <a:r>
              <a:rPr lang="en-US" noProof="0"/>
              <a:t>28.4.2026</a:t>
            </a:r>
          </a:p>
        </p:txBody>
      </p:sp>
      <p:sp>
        <p:nvSpPr>
          <p:cNvPr id="4" name="Alatunnisteen paikkamerkki 3">
            <a:extLst>
              <a:ext uri="{FF2B5EF4-FFF2-40B4-BE49-F238E27FC236}">
                <a16:creationId xmlns:a16="http://schemas.microsoft.com/office/drawing/2014/main" id="{E05AE00B-152B-EA13-950C-7E00A4FB65BE}"/>
              </a:ext>
            </a:extLst>
          </p:cNvPr>
          <p:cNvSpPr>
            <a:spLocks noGrp="1"/>
          </p:cNvSpPr>
          <p:nvPr>
            <p:ph type="ftr" sz="quarter" idx="11"/>
          </p:nvPr>
        </p:nvSpPr>
        <p:spPr>
          <a:xfrm>
            <a:off x="2223020" y="9456094"/>
            <a:ext cx="2888532" cy="329380"/>
          </a:xfrm>
        </p:spPr>
        <p:txBody>
          <a:bodyPr/>
          <a:lstStyle/>
          <a:p>
            <a:pPr>
              <a:lnSpc>
                <a:spcPct val="90000"/>
              </a:lnSpc>
              <a:spcAft>
                <a:spcPts val="1200"/>
              </a:spcAft>
            </a:pPr>
            <a:r>
              <a:rPr lang="en-US"/>
              <a:t>Technology Industries of Finland</a:t>
            </a:r>
          </a:p>
        </p:txBody>
      </p:sp>
      <p:sp>
        <p:nvSpPr>
          <p:cNvPr id="9" name="Tekstin paikkamerkki 8">
            <a:extLst>
              <a:ext uri="{FF2B5EF4-FFF2-40B4-BE49-F238E27FC236}">
                <a16:creationId xmlns:a16="http://schemas.microsoft.com/office/drawing/2014/main" id="{FCF12451-F69E-4064-C895-D31DED3C5C97}"/>
              </a:ext>
            </a:extLst>
          </p:cNvPr>
          <p:cNvSpPr>
            <a:spLocks noGrp="1"/>
          </p:cNvSpPr>
          <p:nvPr>
            <p:ph type="body" sz="quarter" idx="18"/>
          </p:nvPr>
        </p:nvSpPr>
        <p:spPr/>
        <p:txBody>
          <a:bodyPr/>
          <a:lstStyle/>
          <a:p>
            <a:endParaRPr lang="en-US" noProof="0"/>
          </a:p>
        </p:txBody>
      </p:sp>
      <p:sp>
        <p:nvSpPr>
          <p:cNvPr id="10" name="Sisällön paikkamerkki 9">
            <a:extLst>
              <a:ext uri="{FF2B5EF4-FFF2-40B4-BE49-F238E27FC236}">
                <a16:creationId xmlns:a16="http://schemas.microsoft.com/office/drawing/2014/main" id="{190B0B51-0A2E-998D-83F2-B2909FF429B4}"/>
              </a:ext>
            </a:extLst>
          </p:cNvPr>
          <p:cNvSpPr>
            <a:spLocks noGrp="1"/>
          </p:cNvSpPr>
          <p:nvPr>
            <p:ph idx="19"/>
          </p:nvPr>
        </p:nvSpPr>
        <p:spPr/>
        <p:txBody>
          <a:bodyPr>
            <a:normAutofit/>
          </a:bodyPr>
          <a:lstStyle/>
          <a:p>
            <a:r>
              <a:rPr lang="en-US" noProof="0" err="1"/>
              <a:t>Wärtsilä</a:t>
            </a:r>
            <a:r>
              <a:rPr lang="en-US" noProof="0"/>
              <a:t> HR set out to improve how HR supports employees and the business by applying artificial intelligence in a purposeful, responsible, and compliant way in a complex global operating environment</a:t>
            </a:r>
          </a:p>
          <a:p>
            <a:r>
              <a:rPr lang="en-US" noProof="0"/>
              <a:t>The HR AI approach focuses on applying AI where it clearly adds value, while ensuring strong governance, transparency, and human oversight. AI is used to support HR professionals, managers, and employees – not to replace human decision-making</a:t>
            </a:r>
          </a:p>
          <a:p>
            <a:r>
              <a:rPr lang="en-US" noProof="0"/>
              <a:t>AI initiatives are developed through </a:t>
            </a:r>
            <a:r>
              <a:rPr lang="en-US" b="1" noProof="0"/>
              <a:t>controlled piloting </a:t>
            </a:r>
            <a:r>
              <a:rPr lang="en-US" noProof="0"/>
              <a:t>and close collaboration with Legal, Data Privacy, and IT, ensuring compliance and clear ownership from the outset before scaling solutions more broadly</a:t>
            </a:r>
          </a:p>
        </p:txBody>
      </p:sp>
      <p:sp>
        <p:nvSpPr>
          <p:cNvPr id="11" name="Tekstin paikkamerkki 10">
            <a:extLst>
              <a:ext uri="{FF2B5EF4-FFF2-40B4-BE49-F238E27FC236}">
                <a16:creationId xmlns:a16="http://schemas.microsoft.com/office/drawing/2014/main" id="{C8476129-EBE0-3D4F-22B1-03ECC4CDD46B}"/>
              </a:ext>
            </a:extLst>
          </p:cNvPr>
          <p:cNvSpPr>
            <a:spLocks noGrp="1"/>
          </p:cNvSpPr>
          <p:nvPr>
            <p:ph type="body" sz="quarter" idx="20"/>
          </p:nvPr>
        </p:nvSpPr>
        <p:spPr/>
        <p:txBody>
          <a:bodyPr/>
          <a:lstStyle/>
          <a:p>
            <a:r>
              <a:rPr lang="en-US" noProof="0"/>
              <a:t>HR’s approach on AI</a:t>
            </a:r>
          </a:p>
        </p:txBody>
      </p:sp>
    </p:spTree>
    <p:extLst>
      <p:ext uri="{BB962C8B-B14F-4D97-AF65-F5344CB8AC3E}">
        <p14:creationId xmlns:p14="http://schemas.microsoft.com/office/powerpoint/2010/main" val="3729982308"/>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6CA8DE9A-BB32-3E01-6131-0CAD55E64269}"/>
              </a:ext>
            </a:extLst>
          </p:cNvPr>
          <p:cNvSpPr>
            <a:spLocks noGrp="1"/>
          </p:cNvSpPr>
          <p:nvPr>
            <p:ph type="sldNum" sz="quarter" idx="12"/>
          </p:nvPr>
        </p:nvSpPr>
        <p:spPr/>
        <p:txBody>
          <a:bodyPr/>
          <a:lstStyle/>
          <a:p>
            <a:fld id="{6FCB6B90-8271-4E8F-82C1-E646FBB48A2E}" type="slidenum">
              <a:rPr lang="fi-FI" smtClean="0"/>
              <a:pPr/>
              <a:t>16</a:t>
            </a:fld>
            <a:endParaRPr lang="fi-FI"/>
          </a:p>
        </p:txBody>
      </p:sp>
      <p:sp>
        <p:nvSpPr>
          <p:cNvPr id="3" name="Päivämäärän paikkamerkki 2">
            <a:extLst>
              <a:ext uri="{FF2B5EF4-FFF2-40B4-BE49-F238E27FC236}">
                <a16:creationId xmlns:a16="http://schemas.microsoft.com/office/drawing/2014/main" id="{1DCDA93C-DC9C-568C-A901-87A426AD1CB6}"/>
              </a:ext>
            </a:extLst>
          </p:cNvPr>
          <p:cNvSpPr>
            <a:spLocks noGrp="1"/>
          </p:cNvSpPr>
          <p:nvPr>
            <p:ph type="dt" sz="half" idx="10"/>
          </p:nvPr>
        </p:nvSpPr>
        <p:spPr/>
        <p:txBody>
          <a:bodyPr/>
          <a:lstStyle/>
          <a:p>
            <a:r>
              <a:rPr lang="fi-FI"/>
              <a:t>28.4.2026</a:t>
            </a:r>
          </a:p>
        </p:txBody>
      </p:sp>
      <p:sp>
        <p:nvSpPr>
          <p:cNvPr id="4" name="Alatunnisteen paikkamerkki 3">
            <a:extLst>
              <a:ext uri="{FF2B5EF4-FFF2-40B4-BE49-F238E27FC236}">
                <a16:creationId xmlns:a16="http://schemas.microsoft.com/office/drawing/2014/main" id="{30D1346F-B528-9CDE-8DDE-18BA0D4832FF}"/>
              </a:ext>
            </a:extLst>
          </p:cNvPr>
          <p:cNvSpPr>
            <a:spLocks noGrp="1"/>
          </p:cNvSpPr>
          <p:nvPr>
            <p:ph type="ftr" sz="quarter" idx="11"/>
          </p:nvPr>
        </p:nvSpPr>
        <p:spPr>
          <a:xfrm>
            <a:off x="2223020" y="9456094"/>
            <a:ext cx="2888532" cy="329380"/>
          </a:xfrm>
        </p:spPr>
        <p:txBody>
          <a:bodyPr/>
          <a:lstStyle/>
          <a:p>
            <a:pPr>
              <a:lnSpc>
                <a:spcPct val="90000"/>
              </a:lnSpc>
              <a:spcAft>
                <a:spcPts val="1200"/>
              </a:spcAft>
            </a:pPr>
            <a:r>
              <a:rPr lang="fi-FI"/>
              <a:t>Technology </a:t>
            </a:r>
            <a:r>
              <a:rPr lang="fi-FI" err="1"/>
              <a:t>Industries</a:t>
            </a:r>
            <a:r>
              <a:rPr lang="fi-FI"/>
              <a:t> of Finland</a:t>
            </a:r>
          </a:p>
        </p:txBody>
      </p:sp>
      <p:sp>
        <p:nvSpPr>
          <p:cNvPr id="5" name="Tekstin paikkamerkki 4">
            <a:extLst>
              <a:ext uri="{FF2B5EF4-FFF2-40B4-BE49-F238E27FC236}">
                <a16:creationId xmlns:a16="http://schemas.microsoft.com/office/drawing/2014/main" id="{2A43A134-8E5F-B902-83C2-D2455348D942}"/>
              </a:ext>
            </a:extLst>
          </p:cNvPr>
          <p:cNvSpPr>
            <a:spLocks noGrp="1"/>
          </p:cNvSpPr>
          <p:nvPr>
            <p:ph type="body" sz="quarter" idx="18"/>
          </p:nvPr>
        </p:nvSpPr>
        <p:spPr/>
        <p:txBody>
          <a:bodyPr/>
          <a:lstStyle/>
          <a:p>
            <a:endParaRPr lang="fi-FI"/>
          </a:p>
        </p:txBody>
      </p:sp>
      <p:sp>
        <p:nvSpPr>
          <p:cNvPr id="6" name="Sisällön paikkamerkki 5">
            <a:extLst>
              <a:ext uri="{FF2B5EF4-FFF2-40B4-BE49-F238E27FC236}">
                <a16:creationId xmlns:a16="http://schemas.microsoft.com/office/drawing/2014/main" id="{37CFF7C3-7D89-6E06-D6E9-D9232A51C7A4}"/>
              </a:ext>
            </a:extLst>
          </p:cNvPr>
          <p:cNvSpPr>
            <a:spLocks noGrp="1"/>
          </p:cNvSpPr>
          <p:nvPr>
            <p:ph idx="19"/>
          </p:nvPr>
        </p:nvSpPr>
        <p:spPr/>
        <p:txBody>
          <a:bodyPr>
            <a:normAutofit/>
          </a:bodyPr>
          <a:lstStyle/>
          <a:p>
            <a:r>
              <a:rPr lang="en-US" err="1"/>
              <a:t>Wärtsilä’s</a:t>
            </a:r>
            <a:r>
              <a:rPr lang="en-US"/>
              <a:t> HR has implemented and piloted multiple AI use cases that include, for example,:</a:t>
            </a:r>
          </a:p>
          <a:p>
            <a:endParaRPr lang="en-US"/>
          </a:p>
          <a:p>
            <a:pPr lvl="1"/>
            <a:r>
              <a:rPr lang="en-US" b="1"/>
              <a:t>Position Description AI Agent </a:t>
            </a:r>
            <a:r>
              <a:rPr lang="en-US"/>
              <a:t>that supports recruiters and hiring managers in creating structured job description drafts</a:t>
            </a:r>
          </a:p>
          <a:p>
            <a:pPr lvl="1"/>
            <a:r>
              <a:rPr lang="en-US" b="1"/>
              <a:t>Competence Library AI Assistant </a:t>
            </a:r>
            <a:r>
              <a:rPr lang="en-US"/>
              <a:t>that helps structure and maintain global competence data</a:t>
            </a:r>
          </a:p>
          <a:p>
            <a:pPr lvl="1"/>
            <a:r>
              <a:rPr lang="en-US" b="1" err="1"/>
              <a:t>Visier</a:t>
            </a:r>
            <a:r>
              <a:rPr lang="en-US" b="1"/>
              <a:t> VEE </a:t>
            </a:r>
            <a:r>
              <a:rPr lang="en-US"/>
              <a:t>that is an AI-powered assistant enabling natural-language access to existing people metrics</a:t>
            </a:r>
          </a:p>
          <a:p>
            <a:pPr lvl="1"/>
            <a:r>
              <a:rPr lang="en-US" b="1"/>
              <a:t>AI-enabled career and development features in SAP SuccessFactors</a:t>
            </a:r>
          </a:p>
          <a:p>
            <a:pPr lvl="1"/>
            <a:endParaRPr lang="fi-FI"/>
          </a:p>
        </p:txBody>
      </p:sp>
      <p:sp>
        <p:nvSpPr>
          <p:cNvPr id="7" name="Tekstin paikkamerkki 6">
            <a:extLst>
              <a:ext uri="{FF2B5EF4-FFF2-40B4-BE49-F238E27FC236}">
                <a16:creationId xmlns:a16="http://schemas.microsoft.com/office/drawing/2014/main" id="{CAAD1A60-DD25-D289-FFD0-7032BC197FD2}"/>
              </a:ext>
            </a:extLst>
          </p:cNvPr>
          <p:cNvSpPr>
            <a:spLocks noGrp="1"/>
          </p:cNvSpPr>
          <p:nvPr>
            <p:ph type="body" sz="quarter" idx="20"/>
          </p:nvPr>
        </p:nvSpPr>
        <p:spPr/>
        <p:txBody>
          <a:bodyPr/>
          <a:lstStyle/>
          <a:p>
            <a:r>
              <a:rPr lang="en-US"/>
              <a:t>Multiple AI use cases in HR</a:t>
            </a:r>
            <a:endParaRPr lang="fi-FI"/>
          </a:p>
        </p:txBody>
      </p:sp>
    </p:spTree>
    <p:extLst>
      <p:ext uri="{BB962C8B-B14F-4D97-AF65-F5344CB8AC3E}">
        <p14:creationId xmlns:p14="http://schemas.microsoft.com/office/powerpoint/2010/main" val="686207594"/>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D4139740-DAA7-4B05-61CF-957265091288}"/>
              </a:ext>
            </a:extLst>
          </p:cNvPr>
          <p:cNvSpPr>
            <a:spLocks noGrp="1"/>
          </p:cNvSpPr>
          <p:nvPr>
            <p:ph type="sldNum" sz="quarter" idx="12"/>
          </p:nvPr>
        </p:nvSpPr>
        <p:spPr/>
        <p:txBody>
          <a:bodyPr/>
          <a:lstStyle/>
          <a:p>
            <a:fld id="{6FCB6B90-8271-4E8F-82C1-E646FBB48A2E}" type="slidenum">
              <a:rPr lang="fi-FI" smtClean="0"/>
              <a:pPr/>
              <a:t>17</a:t>
            </a:fld>
            <a:endParaRPr lang="fi-FI"/>
          </a:p>
        </p:txBody>
      </p:sp>
      <p:sp>
        <p:nvSpPr>
          <p:cNvPr id="3" name="Päivämäärän paikkamerkki 2">
            <a:extLst>
              <a:ext uri="{FF2B5EF4-FFF2-40B4-BE49-F238E27FC236}">
                <a16:creationId xmlns:a16="http://schemas.microsoft.com/office/drawing/2014/main" id="{0955D157-42C4-A93A-4ED6-C54B510E589B}"/>
              </a:ext>
            </a:extLst>
          </p:cNvPr>
          <p:cNvSpPr>
            <a:spLocks noGrp="1"/>
          </p:cNvSpPr>
          <p:nvPr>
            <p:ph type="dt" sz="half" idx="10"/>
          </p:nvPr>
        </p:nvSpPr>
        <p:spPr/>
        <p:txBody>
          <a:bodyPr/>
          <a:lstStyle/>
          <a:p>
            <a:r>
              <a:rPr lang="fi-FI"/>
              <a:t>28.4.2026</a:t>
            </a:r>
          </a:p>
        </p:txBody>
      </p:sp>
      <p:sp>
        <p:nvSpPr>
          <p:cNvPr id="4" name="Alatunnisteen paikkamerkki 3">
            <a:extLst>
              <a:ext uri="{FF2B5EF4-FFF2-40B4-BE49-F238E27FC236}">
                <a16:creationId xmlns:a16="http://schemas.microsoft.com/office/drawing/2014/main" id="{F2988014-E8AA-793F-D7B3-851D8767A86C}"/>
              </a:ext>
            </a:extLst>
          </p:cNvPr>
          <p:cNvSpPr>
            <a:spLocks noGrp="1"/>
          </p:cNvSpPr>
          <p:nvPr>
            <p:ph type="ftr" sz="quarter" idx="11"/>
          </p:nvPr>
        </p:nvSpPr>
        <p:spPr>
          <a:xfrm>
            <a:off x="2223020" y="9456094"/>
            <a:ext cx="2888532" cy="329380"/>
          </a:xfrm>
        </p:spPr>
        <p:txBody>
          <a:bodyPr/>
          <a:lstStyle/>
          <a:p>
            <a:pPr>
              <a:lnSpc>
                <a:spcPct val="90000"/>
              </a:lnSpc>
              <a:spcAft>
                <a:spcPts val="1200"/>
              </a:spcAft>
            </a:pPr>
            <a:r>
              <a:rPr lang="fi-FI"/>
              <a:t>Technology </a:t>
            </a:r>
            <a:r>
              <a:rPr lang="fi-FI" err="1"/>
              <a:t>Industries</a:t>
            </a:r>
            <a:r>
              <a:rPr lang="fi-FI"/>
              <a:t> of Finland</a:t>
            </a:r>
          </a:p>
        </p:txBody>
      </p:sp>
      <p:sp>
        <p:nvSpPr>
          <p:cNvPr id="5" name="Tekstin paikkamerkki 4">
            <a:extLst>
              <a:ext uri="{FF2B5EF4-FFF2-40B4-BE49-F238E27FC236}">
                <a16:creationId xmlns:a16="http://schemas.microsoft.com/office/drawing/2014/main" id="{FB917A32-D2C1-8F8F-F9F7-A630237ED6BF}"/>
              </a:ext>
            </a:extLst>
          </p:cNvPr>
          <p:cNvSpPr>
            <a:spLocks noGrp="1"/>
          </p:cNvSpPr>
          <p:nvPr>
            <p:ph type="body" sz="quarter" idx="18"/>
          </p:nvPr>
        </p:nvSpPr>
        <p:spPr/>
        <p:txBody>
          <a:bodyPr/>
          <a:lstStyle/>
          <a:p>
            <a:endParaRPr lang="fi-FI"/>
          </a:p>
        </p:txBody>
      </p:sp>
      <p:sp>
        <p:nvSpPr>
          <p:cNvPr id="6" name="Sisällön paikkamerkki 5">
            <a:extLst>
              <a:ext uri="{FF2B5EF4-FFF2-40B4-BE49-F238E27FC236}">
                <a16:creationId xmlns:a16="http://schemas.microsoft.com/office/drawing/2014/main" id="{82BF989D-1E0E-40D2-09F6-CDF02B59E4C4}"/>
              </a:ext>
            </a:extLst>
          </p:cNvPr>
          <p:cNvSpPr>
            <a:spLocks noGrp="1"/>
          </p:cNvSpPr>
          <p:nvPr>
            <p:ph idx="19"/>
          </p:nvPr>
        </p:nvSpPr>
        <p:spPr/>
        <p:txBody>
          <a:bodyPr>
            <a:normAutofit fontScale="92500"/>
          </a:bodyPr>
          <a:lstStyle/>
          <a:p>
            <a:r>
              <a:rPr lang="en-US" b="1"/>
              <a:t>The Position Description AI Agent </a:t>
            </a:r>
            <a:r>
              <a:rPr lang="en-US"/>
              <a:t>reduces time spent per description by approximately 70%, saving an estimated 1,050 hours annually while improving consistency and quality </a:t>
            </a:r>
          </a:p>
          <a:p>
            <a:r>
              <a:rPr lang="en-US" b="1" err="1"/>
              <a:t>Visier</a:t>
            </a:r>
            <a:r>
              <a:rPr lang="en-US" b="1"/>
              <a:t> VEE </a:t>
            </a:r>
            <a:r>
              <a:rPr lang="en-US"/>
              <a:t>increases access to people analytics through a deliberately limited, low-risk, and compliant scope</a:t>
            </a:r>
          </a:p>
          <a:p>
            <a:r>
              <a:rPr lang="en-US"/>
              <a:t> </a:t>
            </a:r>
            <a:r>
              <a:rPr lang="en-US" b="1"/>
              <a:t>SAP Success Factors AI features </a:t>
            </a:r>
            <a:r>
              <a:rPr lang="en-US"/>
              <a:t>improve visibility into career opportunities and strengthen development discussions</a:t>
            </a:r>
          </a:p>
          <a:p>
            <a:r>
              <a:rPr lang="en-US"/>
              <a:t>In parallel, 29% of the HR organization is equipped with </a:t>
            </a:r>
            <a:r>
              <a:rPr lang="en-US" b="1"/>
              <a:t>Microsoft 365 Copilot licenses</a:t>
            </a:r>
            <a:r>
              <a:rPr lang="en-US"/>
              <a:t>, with exceptionally strong adoption: 94.44% of licensed users are active. Usage spans Teams, Copilot Chat, Word, Outlook, Excel, and PowerPoint, indicating that Ai enabled ways of working are already embedded in everyday HR collaboration</a:t>
            </a:r>
          </a:p>
        </p:txBody>
      </p:sp>
      <p:sp>
        <p:nvSpPr>
          <p:cNvPr id="7" name="Tekstin paikkamerkki 6">
            <a:extLst>
              <a:ext uri="{FF2B5EF4-FFF2-40B4-BE49-F238E27FC236}">
                <a16:creationId xmlns:a16="http://schemas.microsoft.com/office/drawing/2014/main" id="{2F28596B-84FF-D9C4-D4ED-A1D070FD9A9E}"/>
              </a:ext>
            </a:extLst>
          </p:cNvPr>
          <p:cNvSpPr>
            <a:spLocks noGrp="1"/>
          </p:cNvSpPr>
          <p:nvPr>
            <p:ph type="body" sz="quarter" idx="20"/>
          </p:nvPr>
        </p:nvSpPr>
        <p:spPr/>
        <p:txBody>
          <a:bodyPr/>
          <a:lstStyle/>
          <a:p>
            <a:r>
              <a:rPr lang="fi-FI" err="1"/>
              <a:t>Results</a:t>
            </a:r>
            <a:endParaRPr lang="fi-FI"/>
          </a:p>
        </p:txBody>
      </p:sp>
    </p:spTree>
    <p:extLst>
      <p:ext uri="{BB962C8B-B14F-4D97-AF65-F5344CB8AC3E}">
        <p14:creationId xmlns:p14="http://schemas.microsoft.com/office/powerpoint/2010/main" val="3822198031"/>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839025">
            <a:off x="1516786" y="-460094"/>
            <a:ext cx="278907" cy="14793052"/>
            <a:chOff x="0" y="0"/>
            <a:chExt cx="73457" cy="3896112"/>
          </a:xfrm>
        </p:grpSpPr>
        <p:sp>
          <p:nvSpPr>
            <p:cNvPr id="3" name="Freeform 3"/>
            <p:cNvSpPr/>
            <p:nvPr/>
          </p:nvSpPr>
          <p:spPr>
            <a:xfrm>
              <a:off x="0" y="0"/>
              <a:ext cx="73457" cy="3896113"/>
            </a:xfrm>
            <a:custGeom>
              <a:avLst/>
              <a:gdLst/>
              <a:ahLst/>
              <a:cxnLst/>
              <a:rect l="l" t="t" r="r" b="b"/>
              <a:pathLst>
                <a:path w="73457" h="3896113">
                  <a:moveTo>
                    <a:pt x="0" y="0"/>
                  </a:moveTo>
                  <a:lnTo>
                    <a:pt x="73457" y="0"/>
                  </a:lnTo>
                  <a:lnTo>
                    <a:pt x="73457" y="3896113"/>
                  </a:lnTo>
                  <a:lnTo>
                    <a:pt x="0" y="3896113"/>
                  </a:lnTo>
                  <a:close/>
                </a:path>
              </a:pathLst>
            </a:custGeom>
            <a:solidFill>
              <a:srgbClr val="F75441"/>
            </a:solidFill>
            <a:ln cap="sq">
              <a:noFill/>
              <a:prstDash val="solid"/>
              <a:miter/>
            </a:ln>
          </p:spPr>
          <p:txBody>
            <a:bodyPr/>
            <a:lstStyle/>
            <a:p>
              <a:endParaRPr lang="en-BE"/>
            </a:p>
          </p:txBody>
        </p:sp>
        <p:sp>
          <p:nvSpPr>
            <p:cNvPr id="4" name="TextBox 4"/>
            <p:cNvSpPr txBox="1"/>
            <p:nvPr/>
          </p:nvSpPr>
          <p:spPr>
            <a:xfrm>
              <a:off x="0" y="-47625"/>
              <a:ext cx="73457" cy="394373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5" name="Group 5"/>
          <p:cNvGrpSpPr/>
          <p:nvPr/>
        </p:nvGrpSpPr>
        <p:grpSpPr>
          <a:xfrm rot="-1839025">
            <a:off x="-4049466" y="1232097"/>
            <a:ext cx="5850996" cy="14793052"/>
            <a:chOff x="0" y="0"/>
            <a:chExt cx="1541003" cy="3896112"/>
          </a:xfrm>
        </p:grpSpPr>
        <p:sp>
          <p:nvSpPr>
            <p:cNvPr id="6" name="Freeform 6"/>
            <p:cNvSpPr/>
            <p:nvPr/>
          </p:nvSpPr>
          <p:spPr>
            <a:xfrm>
              <a:off x="0" y="0"/>
              <a:ext cx="1541003" cy="3896113"/>
            </a:xfrm>
            <a:custGeom>
              <a:avLst/>
              <a:gdLst/>
              <a:ahLst/>
              <a:cxnLst/>
              <a:rect l="l" t="t" r="r" b="b"/>
              <a:pathLst>
                <a:path w="1541003" h="3896113">
                  <a:moveTo>
                    <a:pt x="0" y="0"/>
                  </a:moveTo>
                  <a:lnTo>
                    <a:pt x="1541003" y="0"/>
                  </a:lnTo>
                  <a:lnTo>
                    <a:pt x="1541003" y="3896113"/>
                  </a:lnTo>
                  <a:lnTo>
                    <a:pt x="0" y="3896113"/>
                  </a:lnTo>
                  <a:close/>
                </a:path>
              </a:pathLst>
            </a:custGeom>
            <a:solidFill>
              <a:srgbClr val="F75441"/>
            </a:solidFill>
            <a:ln cap="sq">
              <a:noFill/>
              <a:prstDash val="solid"/>
              <a:miter/>
            </a:ln>
          </p:spPr>
          <p:txBody>
            <a:bodyPr/>
            <a:lstStyle/>
            <a:p>
              <a:endParaRPr lang="en-BE"/>
            </a:p>
          </p:txBody>
        </p:sp>
        <p:sp>
          <p:nvSpPr>
            <p:cNvPr id="7" name="TextBox 7"/>
            <p:cNvSpPr txBox="1"/>
            <p:nvPr/>
          </p:nvSpPr>
          <p:spPr>
            <a:xfrm>
              <a:off x="0" y="-47625"/>
              <a:ext cx="1541003" cy="394373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8" name="Group 8"/>
          <p:cNvGrpSpPr>
            <a:grpSpLocks noChangeAspect="1"/>
          </p:cNvGrpSpPr>
          <p:nvPr/>
        </p:nvGrpSpPr>
        <p:grpSpPr>
          <a:xfrm>
            <a:off x="1225475" y="-118658"/>
            <a:ext cx="15224978" cy="10405658"/>
            <a:chOff x="0" y="0"/>
            <a:chExt cx="5508856" cy="3765081"/>
          </a:xfrm>
        </p:grpSpPr>
        <p:sp>
          <p:nvSpPr>
            <p:cNvPr id="9" name="Freeform 9"/>
            <p:cNvSpPr/>
            <p:nvPr/>
          </p:nvSpPr>
          <p:spPr>
            <a:xfrm>
              <a:off x="0" y="0"/>
              <a:ext cx="5508856" cy="3765081"/>
            </a:xfrm>
            <a:custGeom>
              <a:avLst/>
              <a:gdLst/>
              <a:ahLst/>
              <a:cxnLst/>
              <a:rect l="l" t="t" r="r" b="b"/>
              <a:pathLst>
                <a:path w="5508856" h="3765081">
                  <a:moveTo>
                    <a:pt x="0" y="0"/>
                  </a:moveTo>
                  <a:lnTo>
                    <a:pt x="3335085" y="0"/>
                  </a:lnTo>
                  <a:lnTo>
                    <a:pt x="5508856" y="3765081"/>
                  </a:lnTo>
                  <a:lnTo>
                    <a:pt x="2173770" y="3765081"/>
                  </a:lnTo>
                  <a:lnTo>
                    <a:pt x="0" y="0"/>
                  </a:lnTo>
                  <a:close/>
                </a:path>
              </a:pathLst>
            </a:custGeom>
            <a:solidFill>
              <a:srgbClr val="F75441"/>
            </a:solidFill>
          </p:spPr>
          <p:txBody>
            <a:bodyPr/>
            <a:lstStyle/>
            <a:p>
              <a:endParaRPr lang="en-BE"/>
            </a:p>
          </p:txBody>
        </p:sp>
        <p:sp>
          <p:nvSpPr>
            <p:cNvPr id="10" name="Freeform 10"/>
            <p:cNvSpPr/>
            <p:nvPr/>
          </p:nvSpPr>
          <p:spPr>
            <a:xfrm>
              <a:off x="0" y="0"/>
              <a:ext cx="5508856" cy="3765081"/>
            </a:xfrm>
            <a:custGeom>
              <a:avLst/>
              <a:gdLst/>
              <a:ahLst/>
              <a:cxnLst/>
              <a:rect l="l" t="t" r="r" b="b"/>
              <a:pathLst>
                <a:path w="5508856" h="3765081">
                  <a:moveTo>
                    <a:pt x="0" y="0"/>
                  </a:moveTo>
                  <a:lnTo>
                    <a:pt x="3335085" y="0"/>
                  </a:lnTo>
                  <a:lnTo>
                    <a:pt x="5508856" y="3765081"/>
                  </a:lnTo>
                  <a:lnTo>
                    <a:pt x="2173770" y="3765081"/>
                  </a:lnTo>
                  <a:lnTo>
                    <a:pt x="0" y="0"/>
                  </a:lnTo>
                  <a:close/>
                </a:path>
              </a:pathLst>
            </a:custGeom>
            <a:solidFill>
              <a:srgbClr val="F75441"/>
            </a:solidFill>
          </p:spPr>
          <p:txBody>
            <a:bodyPr/>
            <a:lstStyle/>
            <a:p>
              <a:endParaRPr lang="en-BE"/>
            </a:p>
          </p:txBody>
        </p:sp>
      </p:grpSp>
      <p:grpSp>
        <p:nvGrpSpPr>
          <p:cNvPr id="11" name="Group 11"/>
          <p:cNvGrpSpPr>
            <a:grpSpLocks noChangeAspect="1"/>
          </p:cNvGrpSpPr>
          <p:nvPr/>
        </p:nvGrpSpPr>
        <p:grpSpPr>
          <a:xfrm>
            <a:off x="-2234472" y="-332290"/>
            <a:ext cx="21689463" cy="14823873"/>
            <a:chOff x="0" y="0"/>
            <a:chExt cx="5508856" cy="3765081"/>
          </a:xfrm>
        </p:grpSpPr>
        <p:sp>
          <p:nvSpPr>
            <p:cNvPr id="12" name="Freeform 12"/>
            <p:cNvSpPr/>
            <p:nvPr/>
          </p:nvSpPr>
          <p:spPr>
            <a:xfrm>
              <a:off x="0" y="0"/>
              <a:ext cx="5508856" cy="3765081"/>
            </a:xfrm>
            <a:custGeom>
              <a:avLst/>
              <a:gdLst/>
              <a:ahLst/>
              <a:cxnLst/>
              <a:rect l="l" t="t" r="r" b="b"/>
              <a:pathLst>
                <a:path w="5508856" h="3765081">
                  <a:moveTo>
                    <a:pt x="0" y="0"/>
                  </a:moveTo>
                  <a:lnTo>
                    <a:pt x="3335085" y="0"/>
                  </a:lnTo>
                  <a:lnTo>
                    <a:pt x="5508856" y="3765081"/>
                  </a:lnTo>
                  <a:lnTo>
                    <a:pt x="2173770" y="3765081"/>
                  </a:lnTo>
                  <a:lnTo>
                    <a:pt x="0" y="0"/>
                  </a:lnTo>
                  <a:close/>
                </a:path>
              </a:pathLst>
            </a:custGeom>
            <a:solidFill>
              <a:srgbClr val="F75441"/>
            </a:solidFill>
          </p:spPr>
          <p:txBody>
            <a:bodyPr/>
            <a:lstStyle/>
            <a:p>
              <a:endParaRPr lang="en-BE"/>
            </a:p>
          </p:txBody>
        </p:sp>
        <p:sp>
          <p:nvSpPr>
            <p:cNvPr id="13" name="Freeform 13"/>
            <p:cNvSpPr/>
            <p:nvPr/>
          </p:nvSpPr>
          <p:spPr>
            <a:xfrm>
              <a:off x="0" y="0"/>
              <a:ext cx="5508856" cy="3765081"/>
            </a:xfrm>
            <a:custGeom>
              <a:avLst/>
              <a:gdLst/>
              <a:ahLst/>
              <a:cxnLst/>
              <a:rect l="l" t="t" r="r" b="b"/>
              <a:pathLst>
                <a:path w="5508856" h="3765081">
                  <a:moveTo>
                    <a:pt x="0" y="0"/>
                  </a:moveTo>
                  <a:lnTo>
                    <a:pt x="3335085" y="0"/>
                  </a:lnTo>
                  <a:lnTo>
                    <a:pt x="5508856" y="3765081"/>
                  </a:lnTo>
                  <a:lnTo>
                    <a:pt x="2173770" y="3765081"/>
                  </a:lnTo>
                  <a:lnTo>
                    <a:pt x="0" y="0"/>
                  </a:lnTo>
                  <a:close/>
                </a:path>
              </a:pathLst>
            </a:custGeom>
            <a:blipFill>
              <a:blip r:embed="rId2"/>
              <a:stretch>
                <a:fillRect l="-1291" r="-1291"/>
              </a:stretch>
            </a:blipFill>
          </p:spPr>
          <p:txBody>
            <a:bodyPr/>
            <a:lstStyle/>
            <a:p>
              <a:endParaRPr lang="en-BE"/>
            </a:p>
          </p:txBody>
        </p:sp>
      </p:grpSp>
      <p:grpSp>
        <p:nvGrpSpPr>
          <p:cNvPr id="14" name="Group 14"/>
          <p:cNvGrpSpPr/>
          <p:nvPr/>
        </p:nvGrpSpPr>
        <p:grpSpPr>
          <a:xfrm rot="-1839025">
            <a:off x="13581058" y="-2753106"/>
            <a:ext cx="278907" cy="14793052"/>
            <a:chOff x="0" y="0"/>
            <a:chExt cx="73457" cy="3896112"/>
          </a:xfrm>
        </p:grpSpPr>
        <p:sp>
          <p:nvSpPr>
            <p:cNvPr id="15" name="Freeform 15"/>
            <p:cNvSpPr/>
            <p:nvPr/>
          </p:nvSpPr>
          <p:spPr>
            <a:xfrm>
              <a:off x="0" y="0"/>
              <a:ext cx="73457" cy="3896113"/>
            </a:xfrm>
            <a:custGeom>
              <a:avLst/>
              <a:gdLst/>
              <a:ahLst/>
              <a:cxnLst/>
              <a:rect l="l" t="t" r="r" b="b"/>
              <a:pathLst>
                <a:path w="73457" h="3896113">
                  <a:moveTo>
                    <a:pt x="0" y="0"/>
                  </a:moveTo>
                  <a:lnTo>
                    <a:pt x="73457" y="0"/>
                  </a:lnTo>
                  <a:lnTo>
                    <a:pt x="73457" y="3896113"/>
                  </a:lnTo>
                  <a:lnTo>
                    <a:pt x="0" y="3896113"/>
                  </a:lnTo>
                  <a:close/>
                </a:path>
              </a:pathLst>
            </a:custGeom>
            <a:solidFill>
              <a:srgbClr val="F75441"/>
            </a:solidFill>
            <a:ln cap="sq">
              <a:noFill/>
              <a:prstDash val="solid"/>
              <a:miter/>
            </a:ln>
          </p:spPr>
          <p:txBody>
            <a:bodyPr/>
            <a:lstStyle/>
            <a:p>
              <a:endParaRPr lang="en-BE"/>
            </a:p>
          </p:txBody>
        </p:sp>
        <p:sp>
          <p:nvSpPr>
            <p:cNvPr id="16" name="TextBox 16"/>
            <p:cNvSpPr txBox="1"/>
            <p:nvPr/>
          </p:nvSpPr>
          <p:spPr>
            <a:xfrm>
              <a:off x="0" y="-47625"/>
              <a:ext cx="73457" cy="394373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7" name="Group 17"/>
          <p:cNvGrpSpPr/>
          <p:nvPr/>
        </p:nvGrpSpPr>
        <p:grpSpPr>
          <a:xfrm>
            <a:off x="907879" y="3869982"/>
            <a:ext cx="15217786" cy="2547036"/>
            <a:chOff x="0" y="0"/>
            <a:chExt cx="4007976" cy="670824"/>
          </a:xfrm>
        </p:grpSpPr>
        <p:sp>
          <p:nvSpPr>
            <p:cNvPr id="18" name="Freeform 18"/>
            <p:cNvSpPr/>
            <p:nvPr/>
          </p:nvSpPr>
          <p:spPr>
            <a:xfrm>
              <a:off x="0" y="0"/>
              <a:ext cx="4007977" cy="670824"/>
            </a:xfrm>
            <a:custGeom>
              <a:avLst/>
              <a:gdLst/>
              <a:ahLst/>
              <a:cxnLst/>
              <a:rect l="l" t="t" r="r" b="b"/>
              <a:pathLst>
                <a:path w="4007977" h="670824">
                  <a:moveTo>
                    <a:pt x="0" y="0"/>
                  </a:moveTo>
                  <a:lnTo>
                    <a:pt x="4007977" y="0"/>
                  </a:lnTo>
                  <a:lnTo>
                    <a:pt x="4007977" y="670824"/>
                  </a:lnTo>
                  <a:lnTo>
                    <a:pt x="0" y="670824"/>
                  </a:lnTo>
                  <a:close/>
                </a:path>
              </a:pathLst>
            </a:custGeom>
            <a:solidFill>
              <a:srgbClr val="5414E4"/>
            </a:solidFill>
          </p:spPr>
          <p:txBody>
            <a:bodyPr/>
            <a:lstStyle/>
            <a:p>
              <a:endParaRPr lang="en-BE"/>
            </a:p>
          </p:txBody>
        </p:sp>
        <p:sp>
          <p:nvSpPr>
            <p:cNvPr id="19" name="TextBox 19"/>
            <p:cNvSpPr txBox="1"/>
            <p:nvPr/>
          </p:nvSpPr>
          <p:spPr>
            <a:xfrm>
              <a:off x="0" y="-47625"/>
              <a:ext cx="4007976" cy="718449"/>
            </a:xfrm>
            <a:prstGeom prst="rect">
              <a:avLst/>
            </a:prstGeom>
          </p:spPr>
          <p:txBody>
            <a:bodyPr lIns="50800" tIns="50800" rIns="50800" bIns="50800" rtlCol="0" anchor="ctr"/>
            <a:lstStyle/>
            <a:p>
              <a:pPr algn="ctr">
                <a:lnSpc>
                  <a:spcPts val="2659"/>
                </a:lnSpc>
              </a:pPr>
              <a:endParaRPr/>
            </a:p>
          </p:txBody>
        </p:sp>
      </p:grpSp>
      <p:sp>
        <p:nvSpPr>
          <p:cNvPr id="20" name="TextBox 20"/>
          <p:cNvSpPr txBox="1"/>
          <p:nvPr/>
        </p:nvSpPr>
        <p:spPr>
          <a:xfrm>
            <a:off x="1770009" y="4689056"/>
            <a:ext cx="12786382" cy="899287"/>
          </a:xfrm>
          <a:prstGeom prst="rect">
            <a:avLst/>
          </a:prstGeom>
        </p:spPr>
        <p:txBody>
          <a:bodyPr lIns="0" tIns="0" rIns="0" bIns="0" rtlCol="0" anchor="t">
            <a:spAutoFit/>
          </a:bodyPr>
          <a:lstStyle/>
          <a:p>
            <a:pPr marL="0" lvl="0" indent="0" algn="l">
              <a:lnSpc>
                <a:spcPts val="6553"/>
              </a:lnSpc>
              <a:spcBef>
                <a:spcPct val="0"/>
              </a:spcBef>
            </a:pPr>
            <a:r>
              <a:rPr lang="en-US" sz="5799" b="1" spc="-173">
                <a:solidFill>
                  <a:srgbClr val="FFFFFF"/>
                </a:solidFill>
                <a:latin typeface="Poppins Bold"/>
                <a:ea typeface="Poppins Bold"/>
                <a:cs typeface="Poppins Bold"/>
                <a:sym typeface="Poppins Bold"/>
              </a:rPr>
              <a:t>III. Update on AI at EU level </a:t>
            </a:r>
          </a:p>
        </p:txBody>
      </p:sp>
      <p:sp>
        <p:nvSpPr>
          <p:cNvPr id="21" name="Freeform 21"/>
          <p:cNvSpPr/>
          <p:nvPr/>
        </p:nvSpPr>
        <p:spPr>
          <a:xfrm>
            <a:off x="13920796" y="633517"/>
            <a:ext cx="3690426" cy="395183"/>
          </a:xfrm>
          <a:custGeom>
            <a:avLst/>
            <a:gdLst/>
            <a:ahLst/>
            <a:cxnLst/>
            <a:rect l="l" t="t" r="r" b="b"/>
            <a:pathLst>
              <a:path w="3690426" h="395183">
                <a:moveTo>
                  <a:pt x="0" y="0"/>
                </a:moveTo>
                <a:lnTo>
                  <a:pt x="3690426" y="0"/>
                </a:lnTo>
                <a:lnTo>
                  <a:pt x="3690426" y="395183"/>
                </a:lnTo>
                <a:lnTo>
                  <a:pt x="0" y="395183"/>
                </a:lnTo>
                <a:lnTo>
                  <a:pt x="0" y="0"/>
                </a:lnTo>
                <a:close/>
              </a:path>
            </a:pathLst>
          </a:custGeom>
          <a:blipFill>
            <a:blip r:embed="rId3"/>
            <a:stretch>
              <a:fillRect/>
            </a:stretch>
          </a:blipFill>
        </p:spPr>
        <p:txBody>
          <a:bodyPr/>
          <a:lstStyle/>
          <a:p>
            <a:endParaRPr lang="en-BE"/>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42907" y="10016500"/>
            <a:ext cx="20973813" cy="734301"/>
            <a:chOff x="0" y="0"/>
            <a:chExt cx="11607985" cy="406400"/>
          </a:xfrm>
        </p:grpSpPr>
        <p:sp>
          <p:nvSpPr>
            <p:cNvPr id="3" name="Freeform 3"/>
            <p:cNvSpPr/>
            <p:nvPr/>
          </p:nvSpPr>
          <p:spPr>
            <a:xfrm>
              <a:off x="0" y="0"/>
              <a:ext cx="11607985" cy="406400"/>
            </a:xfrm>
            <a:custGeom>
              <a:avLst/>
              <a:gdLst/>
              <a:ahLst/>
              <a:cxnLst/>
              <a:rect l="l" t="t" r="r" b="b"/>
              <a:pathLst>
                <a:path w="11607985" h="40640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5414E4"/>
            </a:solidFill>
          </p:spPr>
          <p:txBody>
            <a:bodyPr/>
            <a:lstStyle/>
            <a:p>
              <a:endParaRPr lang="en-BE"/>
            </a:p>
          </p:txBody>
        </p:sp>
        <p:sp>
          <p:nvSpPr>
            <p:cNvPr id="4" name="TextBox 4"/>
            <p:cNvSpPr txBox="1"/>
            <p:nvPr/>
          </p:nvSpPr>
          <p:spPr>
            <a:xfrm>
              <a:off x="0" y="-57150"/>
              <a:ext cx="11607985" cy="4635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2488624" y="10016500"/>
            <a:ext cx="13310752" cy="734301"/>
            <a:chOff x="0" y="0"/>
            <a:chExt cx="7366854" cy="406400"/>
          </a:xfrm>
        </p:grpSpPr>
        <p:sp>
          <p:nvSpPr>
            <p:cNvPr id="6" name="Freeform 6"/>
            <p:cNvSpPr/>
            <p:nvPr/>
          </p:nvSpPr>
          <p:spPr>
            <a:xfrm>
              <a:off x="0" y="0"/>
              <a:ext cx="7366853" cy="406400"/>
            </a:xfrm>
            <a:custGeom>
              <a:avLst/>
              <a:gdLst/>
              <a:ahLst/>
              <a:cxnLst/>
              <a:rect l="l" t="t" r="r" b="b"/>
              <a:pathLst>
                <a:path w="7366853" h="40640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F75441"/>
            </a:solidFill>
          </p:spPr>
          <p:txBody>
            <a:bodyPr/>
            <a:lstStyle/>
            <a:p>
              <a:endParaRPr lang="en-BE"/>
            </a:p>
          </p:txBody>
        </p:sp>
        <p:sp>
          <p:nvSpPr>
            <p:cNvPr id="7" name="TextBox 7"/>
            <p:cNvSpPr txBox="1"/>
            <p:nvPr/>
          </p:nvSpPr>
          <p:spPr>
            <a:xfrm>
              <a:off x="0" y="-57150"/>
              <a:ext cx="7366854" cy="46355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4131384" y="10016500"/>
            <a:ext cx="10025232" cy="734301"/>
            <a:chOff x="0" y="0"/>
            <a:chExt cx="5548478" cy="406400"/>
          </a:xfrm>
        </p:grpSpPr>
        <p:sp>
          <p:nvSpPr>
            <p:cNvPr id="9" name="Freeform 9"/>
            <p:cNvSpPr/>
            <p:nvPr/>
          </p:nvSpPr>
          <p:spPr>
            <a:xfrm>
              <a:off x="0" y="0"/>
              <a:ext cx="5548478" cy="406400"/>
            </a:xfrm>
            <a:custGeom>
              <a:avLst/>
              <a:gdLst/>
              <a:ahLst/>
              <a:cxnLst/>
              <a:rect l="l" t="t" r="r" b="b"/>
              <a:pathLst>
                <a:path w="5548478" h="40640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F75441"/>
            </a:solidFill>
          </p:spPr>
          <p:txBody>
            <a:bodyPr/>
            <a:lstStyle/>
            <a:p>
              <a:endParaRPr lang="en-BE"/>
            </a:p>
          </p:txBody>
        </p:sp>
        <p:sp>
          <p:nvSpPr>
            <p:cNvPr id="10" name="TextBox 10"/>
            <p:cNvSpPr txBox="1"/>
            <p:nvPr/>
          </p:nvSpPr>
          <p:spPr>
            <a:xfrm>
              <a:off x="0" y="-57150"/>
              <a:ext cx="5548478" cy="4635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7003078" y="-1668110"/>
            <a:ext cx="13623274" cy="13623220"/>
            <a:chOff x="0" y="0"/>
            <a:chExt cx="6350000" cy="6349975"/>
          </a:xfrm>
        </p:grpSpPr>
        <p:sp>
          <p:nvSpPr>
            <p:cNvPr id="12" name="Freeform 12"/>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l="-25046" r="-25046"/>
              </a:stretch>
            </a:blipFill>
          </p:spPr>
          <p:txBody>
            <a:bodyPr/>
            <a:lstStyle/>
            <a:p>
              <a:endParaRPr lang="en-BE"/>
            </a:p>
          </p:txBody>
        </p:sp>
      </p:grpSp>
      <p:sp>
        <p:nvSpPr>
          <p:cNvPr id="13" name="TextBox 13"/>
          <p:cNvSpPr txBox="1"/>
          <p:nvPr/>
        </p:nvSpPr>
        <p:spPr>
          <a:xfrm>
            <a:off x="6963245" y="353389"/>
            <a:ext cx="12074161" cy="647827"/>
          </a:xfrm>
          <a:prstGeom prst="rect">
            <a:avLst/>
          </a:prstGeom>
        </p:spPr>
        <p:txBody>
          <a:bodyPr lIns="0" tIns="0" rIns="0" bIns="0" rtlCol="0" anchor="t">
            <a:spAutoFit/>
          </a:bodyPr>
          <a:lstStyle/>
          <a:p>
            <a:pPr marL="0" lvl="0" indent="0" algn="l">
              <a:lnSpc>
                <a:spcPts val="4858"/>
              </a:lnSpc>
              <a:spcBef>
                <a:spcPct val="0"/>
              </a:spcBef>
            </a:pPr>
            <a:r>
              <a:rPr lang="en-US" sz="4299" b="1" spc="-128">
                <a:solidFill>
                  <a:srgbClr val="0053A1"/>
                </a:solidFill>
                <a:latin typeface="Poppins Bold"/>
                <a:ea typeface="Poppins Bold"/>
                <a:cs typeface="Poppins Bold"/>
                <a:sym typeface="Poppins Bold"/>
              </a:rPr>
              <a:t>III. Update on AI at EU level </a:t>
            </a:r>
          </a:p>
        </p:txBody>
      </p:sp>
      <p:sp>
        <p:nvSpPr>
          <p:cNvPr id="14" name="TextBox 14"/>
          <p:cNvSpPr txBox="1"/>
          <p:nvPr/>
        </p:nvSpPr>
        <p:spPr>
          <a:xfrm>
            <a:off x="6963245" y="1281174"/>
            <a:ext cx="10296055" cy="1917573"/>
          </a:xfrm>
          <a:prstGeom prst="rect">
            <a:avLst/>
          </a:prstGeom>
        </p:spPr>
        <p:txBody>
          <a:bodyPr lIns="0" tIns="0" rIns="0" bIns="0" rtlCol="0" anchor="t">
            <a:spAutoFit/>
          </a:bodyPr>
          <a:lstStyle/>
          <a:p>
            <a:pPr algn="l">
              <a:lnSpc>
                <a:spcPts val="5081"/>
              </a:lnSpc>
            </a:pPr>
            <a:r>
              <a:rPr lang="en-US" sz="3629">
                <a:solidFill>
                  <a:srgbClr val="0053A1"/>
                </a:solidFill>
                <a:latin typeface="Poppins"/>
                <a:ea typeface="Poppins"/>
                <a:cs typeface="Poppins"/>
                <a:sym typeface="Poppins"/>
              </a:rPr>
              <a:t>a. The 2025/2080(INL) on Digitalisation, artificial intelligence and algorithmic management in the workplace by MEP BUŁA </a:t>
            </a:r>
          </a:p>
        </p:txBody>
      </p:sp>
      <p:grpSp>
        <p:nvGrpSpPr>
          <p:cNvPr id="15" name="Group 15"/>
          <p:cNvGrpSpPr/>
          <p:nvPr/>
        </p:nvGrpSpPr>
        <p:grpSpPr>
          <a:xfrm>
            <a:off x="6963245" y="6920605"/>
            <a:ext cx="2544132" cy="941853"/>
            <a:chOff x="0" y="0"/>
            <a:chExt cx="1993866" cy="738141"/>
          </a:xfrm>
        </p:grpSpPr>
        <p:sp>
          <p:nvSpPr>
            <p:cNvPr id="16" name="Freeform 16"/>
            <p:cNvSpPr/>
            <p:nvPr/>
          </p:nvSpPr>
          <p:spPr>
            <a:xfrm>
              <a:off x="0" y="0"/>
              <a:ext cx="1993866" cy="738141"/>
            </a:xfrm>
            <a:custGeom>
              <a:avLst/>
              <a:gdLst/>
              <a:ahLst/>
              <a:cxnLst/>
              <a:rect l="l" t="t" r="r" b="b"/>
              <a:pathLst>
                <a:path w="1993866" h="738141">
                  <a:moveTo>
                    <a:pt x="1790666" y="0"/>
                  </a:moveTo>
                  <a:cubicBezTo>
                    <a:pt x="1902891" y="0"/>
                    <a:pt x="1993866" y="165239"/>
                    <a:pt x="1993866" y="369071"/>
                  </a:cubicBezTo>
                  <a:cubicBezTo>
                    <a:pt x="1993866" y="572903"/>
                    <a:pt x="1902891" y="738141"/>
                    <a:pt x="1790666" y="738141"/>
                  </a:cubicBezTo>
                  <a:lnTo>
                    <a:pt x="203200" y="738141"/>
                  </a:lnTo>
                  <a:cubicBezTo>
                    <a:pt x="90976" y="738141"/>
                    <a:pt x="0" y="572903"/>
                    <a:pt x="0" y="369071"/>
                  </a:cubicBezTo>
                  <a:cubicBezTo>
                    <a:pt x="0" y="165239"/>
                    <a:pt x="90976" y="0"/>
                    <a:pt x="203200" y="0"/>
                  </a:cubicBezTo>
                  <a:close/>
                </a:path>
              </a:pathLst>
            </a:custGeom>
            <a:solidFill>
              <a:srgbClr val="F75441"/>
            </a:solidFill>
            <a:ln cap="sq">
              <a:noFill/>
              <a:prstDash val="solid"/>
              <a:miter/>
            </a:ln>
          </p:spPr>
          <p:txBody>
            <a:bodyPr/>
            <a:lstStyle/>
            <a:p>
              <a:endParaRPr lang="en-BE"/>
            </a:p>
          </p:txBody>
        </p:sp>
        <p:sp>
          <p:nvSpPr>
            <p:cNvPr id="17" name="TextBox 17"/>
            <p:cNvSpPr txBox="1"/>
            <p:nvPr/>
          </p:nvSpPr>
          <p:spPr>
            <a:xfrm>
              <a:off x="0" y="-66675"/>
              <a:ext cx="1993866" cy="804816"/>
            </a:xfrm>
            <a:prstGeom prst="rect">
              <a:avLst/>
            </a:prstGeom>
          </p:spPr>
          <p:txBody>
            <a:bodyPr lIns="50800" tIns="50800" rIns="50800" bIns="50800" rtlCol="0" anchor="ctr"/>
            <a:lstStyle/>
            <a:p>
              <a:pPr algn="ctr">
                <a:lnSpc>
                  <a:spcPts val="3499"/>
                </a:lnSpc>
              </a:pPr>
              <a:r>
                <a:rPr lang="en-US" sz="2499" b="1">
                  <a:solidFill>
                    <a:srgbClr val="FFFFFF"/>
                  </a:solidFill>
                  <a:latin typeface="Poppins Bold"/>
                  <a:ea typeface="Poppins Bold"/>
                  <a:cs typeface="Poppins Bold"/>
                  <a:sym typeface="Poppins Bold"/>
                </a:rPr>
                <a:t>Next step</a:t>
              </a:r>
            </a:p>
          </p:txBody>
        </p:sp>
      </p:grpSp>
      <p:sp>
        <p:nvSpPr>
          <p:cNvPr id="18" name="TextBox 18"/>
          <p:cNvSpPr txBox="1"/>
          <p:nvPr/>
        </p:nvSpPr>
        <p:spPr>
          <a:xfrm>
            <a:off x="6963245" y="8167258"/>
            <a:ext cx="10296055" cy="1263015"/>
          </a:xfrm>
          <a:prstGeom prst="rect">
            <a:avLst/>
          </a:prstGeom>
        </p:spPr>
        <p:txBody>
          <a:bodyPr lIns="0" tIns="0" rIns="0" bIns="0" rtlCol="0" anchor="t">
            <a:spAutoFit/>
          </a:bodyPr>
          <a:lstStyle/>
          <a:p>
            <a:pPr marL="518157" lvl="1" indent="-259078" algn="l">
              <a:lnSpc>
                <a:spcPts val="3359"/>
              </a:lnSpc>
              <a:buFont typeface="Arial"/>
              <a:buChar char="•"/>
            </a:pPr>
            <a:r>
              <a:rPr lang="en-US" sz="2399">
                <a:solidFill>
                  <a:srgbClr val="0053A1"/>
                </a:solidFill>
                <a:latin typeface="Poppins"/>
                <a:ea typeface="Poppins"/>
                <a:cs typeface="Poppins"/>
                <a:sym typeface="Poppins"/>
              </a:rPr>
              <a:t>The EU Commission should reply to the EP around June 2026.</a:t>
            </a:r>
          </a:p>
          <a:p>
            <a:pPr marL="518157" lvl="1" indent="-259078" algn="l">
              <a:lnSpc>
                <a:spcPts val="3359"/>
              </a:lnSpc>
              <a:buFont typeface="Arial"/>
              <a:buChar char="•"/>
            </a:pPr>
            <a:r>
              <a:rPr lang="en-US" sz="2399">
                <a:solidFill>
                  <a:srgbClr val="0053A1"/>
                </a:solidFill>
                <a:latin typeface="Poppins"/>
                <a:ea typeface="Poppins"/>
                <a:cs typeface="Poppins"/>
                <a:sym typeface="Poppins"/>
              </a:rPr>
              <a:t>The Commission could choose to propose some actions in the frame of the Quality Jobs Roadmap</a:t>
            </a:r>
          </a:p>
        </p:txBody>
      </p:sp>
      <p:sp>
        <p:nvSpPr>
          <p:cNvPr id="19" name="TextBox 19"/>
          <p:cNvSpPr txBox="1"/>
          <p:nvPr/>
        </p:nvSpPr>
        <p:spPr>
          <a:xfrm>
            <a:off x="6963245" y="3503547"/>
            <a:ext cx="10852628" cy="1263015"/>
          </a:xfrm>
          <a:prstGeom prst="rect">
            <a:avLst/>
          </a:prstGeom>
        </p:spPr>
        <p:txBody>
          <a:bodyPr lIns="0" tIns="0" rIns="0" bIns="0" rtlCol="0" anchor="t">
            <a:spAutoFit/>
          </a:bodyPr>
          <a:lstStyle/>
          <a:p>
            <a:pPr algn="just">
              <a:lnSpc>
                <a:spcPts val="3359"/>
              </a:lnSpc>
              <a:spcBef>
                <a:spcPct val="0"/>
              </a:spcBef>
            </a:pPr>
            <a:r>
              <a:rPr lang="en-US" sz="2399">
                <a:solidFill>
                  <a:srgbClr val="0053A1"/>
                </a:solidFill>
                <a:latin typeface="Poppins"/>
                <a:ea typeface="Poppins"/>
                <a:cs typeface="Poppins"/>
                <a:sym typeface="Poppins"/>
              </a:rPr>
              <a:t>The Bula report was voted in plenary on 17/12/2025. </a:t>
            </a:r>
          </a:p>
          <a:p>
            <a:pPr algn="just">
              <a:lnSpc>
                <a:spcPts val="3359"/>
              </a:lnSpc>
              <a:spcBef>
                <a:spcPct val="0"/>
              </a:spcBef>
            </a:pPr>
            <a:r>
              <a:rPr lang="en-US" sz="2399">
                <a:solidFill>
                  <a:srgbClr val="0053A1"/>
                </a:solidFill>
                <a:latin typeface="Poppins"/>
                <a:ea typeface="Poppins"/>
                <a:cs typeface="Poppins"/>
                <a:sym typeface="Poppins"/>
              </a:rPr>
              <a:t>The final report calls on the Commission to submit a proposal on the management of algorithms in the workplace. </a:t>
            </a:r>
          </a:p>
        </p:txBody>
      </p:sp>
      <p:sp>
        <p:nvSpPr>
          <p:cNvPr id="20" name="TextBox 20"/>
          <p:cNvSpPr txBox="1"/>
          <p:nvPr/>
        </p:nvSpPr>
        <p:spPr>
          <a:xfrm>
            <a:off x="6963245" y="4885181"/>
            <a:ext cx="10296055" cy="2021840"/>
          </a:xfrm>
          <a:prstGeom prst="rect">
            <a:avLst/>
          </a:prstGeom>
        </p:spPr>
        <p:txBody>
          <a:bodyPr lIns="0" tIns="0" rIns="0" bIns="0" rtlCol="0" anchor="t">
            <a:spAutoFit/>
          </a:bodyPr>
          <a:lstStyle/>
          <a:p>
            <a:pPr algn="l">
              <a:lnSpc>
                <a:spcPts val="3359"/>
              </a:lnSpc>
              <a:spcBef>
                <a:spcPct val="0"/>
              </a:spcBef>
            </a:pPr>
            <a:r>
              <a:rPr lang="en-US" sz="2399">
                <a:solidFill>
                  <a:srgbClr val="0053A1"/>
                </a:solidFill>
                <a:latin typeface="Poppins"/>
                <a:ea typeface="Poppins"/>
                <a:cs typeface="Poppins"/>
                <a:sym typeface="Poppins"/>
              </a:rPr>
              <a:t>This initiative should include provisions regarding:</a:t>
            </a:r>
          </a:p>
          <a:p>
            <a:pPr marL="518157" lvl="1" indent="-259078" algn="l">
              <a:lnSpc>
                <a:spcPts val="3359"/>
              </a:lnSpc>
              <a:buFont typeface="Arial"/>
              <a:buChar char="•"/>
            </a:pPr>
            <a:r>
              <a:rPr lang="en-US" sz="2399">
                <a:solidFill>
                  <a:srgbClr val="0053A1"/>
                </a:solidFill>
                <a:latin typeface="Poppins"/>
                <a:ea typeface="Poppins"/>
                <a:cs typeface="Poppins"/>
                <a:sym typeface="Poppins"/>
              </a:rPr>
              <a:t>human oversight</a:t>
            </a:r>
          </a:p>
          <a:p>
            <a:pPr marL="518157" lvl="1" indent="-259078" algn="l">
              <a:lnSpc>
                <a:spcPts val="3359"/>
              </a:lnSpc>
              <a:buFont typeface="Arial"/>
              <a:buChar char="•"/>
            </a:pPr>
            <a:r>
              <a:rPr lang="en-US" sz="2399">
                <a:solidFill>
                  <a:srgbClr val="0053A1"/>
                </a:solidFill>
                <a:latin typeface="Poppins"/>
                <a:ea typeface="Poppins"/>
                <a:cs typeface="Poppins"/>
                <a:sym typeface="Poppins"/>
              </a:rPr>
              <a:t> right to information and consultation, </a:t>
            </a:r>
          </a:p>
          <a:p>
            <a:pPr marL="518157" lvl="1" indent="-259078" algn="l">
              <a:lnSpc>
                <a:spcPts val="3359"/>
              </a:lnSpc>
              <a:buFont typeface="Arial"/>
              <a:buChar char="•"/>
            </a:pPr>
            <a:r>
              <a:rPr lang="en-US" sz="2399">
                <a:solidFill>
                  <a:srgbClr val="0053A1"/>
                </a:solidFill>
                <a:latin typeface="Poppins"/>
                <a:ea typeface="Poppins"/>
                <a:cs typeface="Poppins"/>
                <a:sym typeface="Poppins"/>
              </a:rPr>
              <a:t>occupational health and safety measures.</a:t>
            </a:r>
          </a:p>
          <a:p>
            <a:pPr algn="ctr">
              <a:lnSpc>
                <a:spcPts val="2659"/>
              </a:lnSpc>
              <a:spcBef>
                <a:spcPct val="0"/>
              </a:spcBef>
            </a:pPr>
            <a:endParaRPr lang="en-US" sz="2399">
              <a:solidFill>
                <a:srgbClr val="0053A1"/>
              </a:solidFill>
              <a:latin typeface="Poppins"/>
              <a:ea typeface="Poppins"/>
              <a:cs typeface="Poppins"/>
              <a:sym typeface="Poppi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02914" y="1271111"/>
            <a:ext cx="10784197" cy="647827"/>
          </a:xfrm>
          <a:prstGeom prst="rect">
            <a:avLst/>
          </a:prstGeom>
        </p:spPr>
        <p:txBody>
          <a:bodyPr lIns="0" tIns="0" rIns="0" bIns="0" rtlCol="0" anchor="t">
            <a:spAutoFit/>
          </a:bodyPr>
          <a:lstStyle/>
          <a:p>
            <a:pPr marL="0" lvl="0" indent="0" algn="l">
              <a:lnSpc>
                <a:spcPts val="4858"/>
              </a:lnSpc>
              <a:spcBef>
                <a:spcPct val="0"/>
              </a:spcBef>
            </a:pPr>
            <a:r>
              <a:rPr lang="en-US" sz="4299" b="1" spc="-128">
                <a:solidFill>
                  <a:srgbClr val="0053A1"/>
                </a:solidFill>
                <a:latin typeface="Poppins Bold"/>
                <a:ea typeface="Poppins Bold"/>
                <a:cs typeface="Poppins Bold"/>
                <a:sym typeface="Poppins Bold"/>
              </a:rPr>
              <a:t>Agenda</a:t>
            </a:r>
          </a:p>
        </p:txBody>
      </p:sp>
      <p:grpSp>
        <p:nvGrpSpPr>
          <p:cNvPr id="3" name="Group 3"/>
          <p:cNvGrpSpPr/>
          <p:nvPr/>
        </p:nvGrpSpPr>
        <p:grpSpPr>
          <a:xfrm>
            <a:off x="6413226" y="4995897"/>
            <a:ext cx="10846074" cy="2997090"/>
            <a:chOff x="0" y="0"/>
            <a:chExt cx="3749041" cy="1035971"/>
          </a:xfrm>
        </p:grpSpPr>
        <p:sp>
          <p:nvSpPr>
            <p:cNvPr id="4" name="Freeform 4"/>
            <p:cNvSpPr/>
            <p:nvPr/>
          </p:nvSpPr>
          <p:spPr>
            <a:xfrm>
              <a:off x="0" y="0"/>
              <a:ext cx="3749041" cy="1035971"/>
            </a:xfrm>
            <a:custGeom>
              <a:avLst/>
              <a:gdLst/>
              <a:ahLst/>
              <a:cxnLst/>
              <a:rect l="l" t="t" r="r" b="b"/>
              <a:pathLst>
                <a:path w="3749041" h="1035971">
                  <a:moveTo>
                    <a:pt x="25697" y="0"/>
                  </a:moveTo>
                  <a:lnTo>
                    <a:pt x="3723344" y="0"/>
                  </a:lnTo>
                  <a:cubicBezTo>
                    <a:pt x="3730160" y="0"/>
                    <a:pt x="3736696" y="2707"/>
                    <a:pt x="3741515" y="7526"/>
                  </a:cubicBezTo>
                  <a:cubicBezTo>
                    <a:pt x="3746334" y="12345"/>
                    <a:pt x="3749041" y="18882"/>
                    <a:pt x="3749041" y="25697"/>
                  </a:cubicBezTo>
                  <a:lnTo>
                    <a:pt x="3749041" y="1010274"/>
                  </a:lnTo>
                  <a:cubicBezTo>
                    <a:pt x="3749041" y="1017089"/>
                    <a:pt x="3746334" y="1023625"/>
                    <a:pt x="3741515" y="1028444"/>
                  </a:cubicBezTo>
                  <a:cubicBezTo>
                    <a:pt x="3736696" y="1033263"/>
                    <a:pt x="3730160" y="1035971"/>
                    <a:pt x="3723344" y="1035971"/>
                  </a:cubicBezTo>
                  <a:lnTo>
                    <a:pt x="25697" y="1035971"/>
                  </a:lnTo>
                  <a:cubicBezTo>
                    <a:pt x="18882" y="1035971"/>
                    <a:pt x="12345" y="1033263"/>
                    <a:pt x="7526" y="1028444"/>
                  </a:cubicBezTo>
                  <a:cubicBezTo>
                    <a:pt x="2707" y="1023625"/>
                    <a:pt x="0" y="1017089"/>
                    <a:pt x="0" y="1010274"/>
                  </a:cubicBezTo>
                  <a:lnTo>
                    <a:pt x="0" y="25697"/>
                  </a:lnTo>
                  <a:cubicBezTo>
                    <a:pt x="0" y="18882"/>
                    <a:pt x="2707" y="12345"/>
                    <a:pt x="7526" y="7526"/>
                  </a:cubicBezTo>
                  <a:cubicBezTo>
                    <a:pt x="12345" y="2707"/>
                    <a:pt x="18882" y="0"/>
                    <a:pt x="25697" y="0"/>
                  </a:cubicBezTo>
                  <a:close/>
                </a:path>
              </a:pathLst>
            </a:custGeom>
            <a:ln w="161925" cap="rnd">
              <a:solidFill>
                <a:srgbClr val="5414E4"/>
              </a:solidFill>
              <a:prstDash val="solid"/>
              <a:round/>
            </a:ln>
          </p:spPr>
          <p:txBody>
            <a:bodyPr/>
            <a:lstStyle/>
            <a:p>
              <a:endParaRPr lang="en-BE"/>
            </a:p>
          </p:txBody>
        </p:sp>
        <p:sp>
          <p:nvSpPr>
            <p:cNvPr id="5" name="TextBox 5"/>
            <p:cNvSpPr txBox="1"/>
            <p:nvPr/>
          </p:nvSpPr>
          <p:spPr>
            <a:xfrm>
              <a:off x="0" y="-57150"/>
              <a:ext cx="3749041" cy="1093121"/>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6487949" y="2707637"/>
            <a:ext cx="9421042" cy="1211935"/>
            <a:chOff x="0" y="0"/>
            <a:chExt cx="5737980" cy="738141"/>
          </a:xfrm>
        </p:grpSpPr>
        <p:sp>
          <p:nvSpPr>
            <p:cNvPr id="7" name="Freeform 7"/>
            <p:cNvSpPr/>
            <p:nvPr/>
          </p:nvSpPr>
          <p:spPr>
            <a:xfrm>
              <a:off x="0" y="0"/>
              <a:ext cx="5737980" cy="738141"/>
            </a:xfrm>
            <a:custGeom>
              <a:avLst/>
              <a:gdLst/>
              <a:ahLst/>
              <a:cxnLst/>
              <a:rect l="l" t="t" r="r" b="b"/>
              <a:pathLst>
                <a:path w="5737980" h="738141">
                  <a:moveTo>
                    <a:pt x="5534780" y="0"/>
                  </a:moveTo>
                  <a:cubicBezTo>
                    <a:pt x="5647005" y="0"/>
                    <a:pt x="5737980" y="165239"/>
                    <a:pt x="5737980" y="369071"/>
                  </a:cubicBezTo>
                  <a:cubicBezTo>
                    <a:pt x="5737980" y="572903"/>
                    <a:pt x="5647005" y="738141"/>
                    <a:pt x="5534780" y="738141"/>
                  </a:cubicBezTo>
                  <a:lnTo>
                    <a:pt x="203200" y="738141"/>
                  </a:lnTo>
                  <a:cubicBezTo>
                    <a:pt x="90976" y="738141"/>
                    <a:pt x="0" y="572903"/>
                    <a:pt x="0" y="369071"/>
                  </a:cubicBezTo>
                  <a:cubicBezTo>
                    <a:pt x="0" y="165239"/>
                    <a:pt x="90976" y="0"/>
                    <a:pt x="203200" y="0"/>
                  </a:cubicBezTo>
                  <a:close/>
                </a:path>
              </a:pathLst>
            </a:custGeom>
            <a:solidFill>
              <a:srgbClr val="F75441"/>
            </a:solidFill>
            <a:ln cap="sq">
              <a:noFill/>
              <a:prstDash val="solid"/>
              <a:miter/>
            </a:ln>
          </p:spPr>
          <p:txBody>
            <a:bodyPr/>
            <a:lstStyle/>
            <a:p>
              <a:endParaRPr lang="en-BE"/>
            </a:p>
          </p:txBody>
        </p:sp>
        <p:sp>
          <p:nvSpPr>
            <p:cNvPr id="8" name="TextBox 8"/>
            <p:cNvSpPr txBox="1"/>
            <p:nvPr/>
          </p:nvSpPr>
          <p:spPr>
            <a:xfrm>
              <a:off x="0" y="-85725"/>
              <a:ext cx="5737980" cy="823866"/>
            </a:xfrm>
            <a:prstGeom prst="rect">
              <a:avLst/>
            </a:prstGeom>
          </p:spPr>
          <p:txBody>
            <a:bodyPr lIns="50800" tIns="50800" rIns="50800" bIns="50800" rtlCol="0" anchor="ctr"/>
            <a:lstStyle/>
            <a:p>
              <a:pPr algn="l">
                <a:lnSpc>
                  <a:spcPts val="3919"/>
                </a:lnSpc>
              </a:pPr>
              <a:r>
                <a:rPr lang="en-US" sz="2799" b="1" spc="-83">
                  <a:solidFill>
                    <a:srgbClr val="FFFFFF"/>
                  </a:solidFill>
                  <a:latin typeface="Poppins Bold"/>
                  <a:ea typeface="Poppins Bold"/>
                  <a:cs typeface="Poppins Bold"/>
                  <a:sym typeface="Poppins Bold"/>
                </a:rPr>
                <a:t>II. National round table on algorithmic management</a:t>
              </a:r>
            </a:p>
          </p:txBody>
        </p:sp>
      </p:grpSp>
      <p:grpSp>
        <p:nvGrpSpPr>
          <p:cNvPr id="9" name="Group 9"/>
          <p:cNvGrpSpPr/>
          <p:nvPr/>
        </p:nvGrpSpPr>
        <p:grpSpPr>
          <a:xfrm>
            <a:off x="6487949" y="4129122"/>
            <a:ext cx="5348314" cy="1211935"/>
            <a:chOff x="0" y="0"/>
            <a:chExt cx="3257444" cy="738141"/>
          </a:xfrm>
        </p:grpSpPr>
        <p:sp>
          <p:nvSpPr>
            <p:cNvPr id="10" name="Freeform 10"/>
            <p:cNvSpPr/>
            <p:nvPr/>
          </p:nvSpPr>
          <p:spPr>
            <a:xfrm>
              <a:off x="0" y="0"/>
              <a:ext cx="3257445" cy="738141"/>
            </a:xfrm>
            <a:custGeom>
              <a:avLst/>
              <a:gdLst/>
              <a:ahLst/>
              <a:cxnLst/>
              <a:rect l="l" t="t" r="r" b="b"/>
              <a:pathLst>
                <a:path w="3257445" h="738141">
                  <a:moveTo>
                    <a:pt x="3054245" y="0"/>
                  </a:moveTo>
                  <a:cubicBezTo>
                    <a:pt x="3166469" y="0"/>
                    <a:pt x="3257445" y="165239"/>
                    <a:pt x="3257445" y="369071"/>
                  </a:cubicBezTo>
                  <a:cubicBezTo>
                    <a:pt x="3257445" y="572903"/>
                    <a:pt x="3166469" y="738141"/>
                    <a:pt x="3054245" y="738141"/>
                  </a:cubicBezTo>
                  <a:lnTo>
                    <a:pt x="203200" y="738141"/>
                  </a:lnTo>
                  <a:cubicBezTo>
                    <a:pt x="90976" y="738141"/>
                    <a:pt x="0" y="572903"/>
                    <a:pt x="0" y="369071"/>
                  </a:cubicBezTo>
                  <a:cubicBezTo>
                    <a:pt x="0" y="165239"/>
                    <a:pt x="90976" y="0"/>
                    <a:pt x="203200" y="0"/>
                  </a:cubicBezTo>
                  <a:close/>
                </a:path>
              </a:pathLst>
            </a:custGeom>
            <a:solidFill>
              <a:srgbClr val="F75441"/>
            </a:solidFill>
            <a:ln cap="sq">
              <a:noFill/>
              <a:prstDash val="solid"/>
              <a:miter/>
            </a:ln>
          </p:spPr>
          <p:txBody>
            <a:bodyPr/>
            <a:lstStyle/>
            <a:p>
              <a:endParaRPr lang="en-BE"/>
            </a:p>
          </p:txBody>
        </p:sp>
        <p:sp>
          <p:nvSpPr>
            <p:cNvPr id="11" name="TextBox 11"/>
            <p:cNvSpPr txBox="1"/>
            <p:nvPr/>
          </p:nvSpPr>
          <p:spPr>
            <a:xfrm>
              <a:off x="0" y="-85725"/>
              <a:ext cx="3257444" cy="823866"/>
            </a:xfrm>
            <a:prstGeom prst="rect">
              <a:avLst/>
            </a:prstGeom>
          </p:spPr>
          <p:txBody>
            <a:bodyPr lIns="50800" tIns="50800" rIns="50800" bIns="50800" rtlCol="0" anchor="ctr"/>
            <a:lstStyle/>
            <a:p>
              <a:pPr algn="l">
                <a:lnSpc>
                  <a:spcPts val="3919"/>
                </a:lnSpc>
              </a:pPr>
              <a:r>
                <a:rPr lang="en-US" sz="2799" b="1">
                  <a:solidFill>
                    <a:srgbClr val="FFFFFF"/>
                  </a:solidFill>
                  <a:latin typeface="Poppins Bold"/>
                  <a:ea typeface="Poppins Bold"/>
                  <a:cs typeface="Poppins Bold"/>
                  <a:sym typeface="Poppins Bold"/>
                </a:rPr>
                <a:t>III. Update on AI at EU level </a:t>
              </a:r>
            </a:p>
          </p:txBody>
        </p:sp>
      </p:grpSp>
      <p:grpSp>
        <p:nvGrpSpPr>
          <p:cNvPr id="12" name="Group 12"/>
          <p:cNvGrpSpPr/>
          <p:nvPr/>
        </p:nvGrpSpPr>
        <p:grpSpPr>
          <a:xfrm>
            <a:off x="6413226" y="1369815"/>
            <a:ext cx="10846074" cy="1125809"/>
            <a:chOff x="0" y="0"/>
            <a:chExt cx="3749041" cy="389146"/>
          </a:xfrm>
        </p:grpSpPr>
        <p:sp>
          <p:nvSpPr>
            <p:cNvPr id="13" name="Freeform 13"/>
            <p:cNvSpPr/>
            <p:nvPr/>
          </p:nvSpPr>
          <p:spPr>
            <a:xfrm>
              <a:off x="0" y="0"/>
              <a:ext cx="3749041" cy="389146"/>
            </a:xfrm>
            <a:custGeom>
              <a:avLst/>
              <a:gdLst/>
              <a:ahLst/>
              <a:cxnLst/>
              <a:rect l="l" t="t" r="r" b="b"/>
              <a:pathLst>
                <a:path w="3749041" h="389146">
                  <a:moveTo>
                    <a:pt x="25697" y="0"/>
                  </a:moveTo>
                  <a:lnTo>
                    <a:pt x="3723344" y="0"/>
                  </a:lnTo>
                  <a:cubicBezTo>
                    <a:pt x="3730160" y="0"/>
                    <a:pt x="3736696" y="2707"/>
                    <a:pt x="3741515" y="7526"/>
                  </a:cubicBezTo>
                  <a:cubicBezTo>
                    <a:pt x="3746334" y="12345"/>
                    <a:pt x="3749041" y="18882"/>
                    <a:pt x="3749041" y="25697"/>
                  </a:cubicBezTo>
                  <a:lnTo>
                    <a:pt x="3749041" y="363449"/>
                  </a:lnTo>
                  <a:cubicBezTo>
                    <a:pt x="3749041" y="370264"/>
                    <a:pt x="3746334" y="376800"/>
                    <a:pt x="3741515" y="381619"/>
                  </a:cubicBezTo>
                  <a:cubicBezTo>
                    <a:pt x="3736696" y="386438"/>
                    <a:pt x="3730160" y="389146"/>
                    <a:pt x="3723344" y="389146"/>
                  </a:cubicBezTo>
                  <a:lnTo>
                    <a:pt x="25697" y="389146"/>
                  </a:lnTo>
                  <a:cubicBezTo>
                    <a:pt x="18882" y="389146"/>
                    <a:pt x="12345" y="386438"/>
                    <a:pt x="7526" y="381619"/>
                  </a:cubicBezTo>
                  <a:cubicBezTo>
                    <a:pt x="2707" y="376800"/>
                    <a:pt x="0" y="370264"/>
                    <a:pt x="0" y="363449"/>
                  </a:cubicBezTo>
                  <a:lnTo>
                    <a:pt x="0" y="25697"/>
                  </a:lnTo>
                  <a:cubicBezTo>
                    <a:pt x="0" y="18882"/>
                    <a:pt x="2707" y="12345"/>
                    <a:pt x="7526" y="7526"/>
                  </a:cubicBezTo>
                  <a:cubicBezTo>
                    <a:pt x="12345" y="2707"/>
                    <a:pt x="18882" y="0"/>
                    <a:pt x="25697" y="0"/>
                  </a:cubicBezTo>
                  <a:close/>
                </a:path>
              </a:pathLst>
            </a:custGeom>
            <a:ln w="161925" cap="rnd">
              <a:solidFill>
                <a:srgbClr val="5414E4"/>
              </a:solidFill>
              <a:prstDash val="solid"/>
              <a:round/>
            </a:ln>
          </p:spPr>
          <p:txBody>
            <a:bodyPr/>
            <a:lstStyle/>
            <a:p>
              <a:endParaRPr lang="en-BE"/>
            </a:p>
          </p:txBody>
        </p:sp>
        <p:sp>
          <p:nvSpPr>
            <p:cNvPr id="14" name="TextBox 14"/>
            <p:cNvSpPr txBox="1"/>
            <p:nvPr/>
          </p:nvSpPr>
          <p:spPr>
            <a:xfrm>
              <a:off x="0" y="-57150"/>
              <a:ext cx="3749041" cy="446296"/>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6619339" y="404636"/>
            <a:ext cx="10135544" cy="1211935"/>
            <a:chOff x="0" y="0"/>
            <a:chExt cx="6173155" cy="738141"/>
          </a:xfrm>
        </p:grpSpPr>
        <p:sp>
          <p:nvSpPr>
            <p:cNvPr id="16" name="Freeform 16"/>
            <p:cNvSpPr/>
            <p:nvPr/>
          </p:nvSpPr>
          <p:spPr>
            <a:xfrm>
              <a:off x="0" y="0"/>
              <a:ext cx="6173155" cy="738141"/>
            </a:xfrm>
            <a:custGeom>
              <a:avLst/>
              <a:gdLst/>
              <a:ahLst/>
              <a:cxnLst/>
              <a:rect l="l" t="t" r="r" b="b"/>
              <a:pathLst>
                <a:path w="6173155" h="738141">
                  <a:moveTo>
                    <a:pt x="5969955" y="0"/>
                  </a:moveTo>
                  <a:cubicBezTo>
                    <a:pt x="6082179" y="0"/>
                    <a:pt x="6173155" y="165239"/>
                    <a:pt x="6173155" y="369071"/>
                  </a:cubicBezTo>
                  <a:cubicBezTo>
                    <a:pt x="6173155" y="572903"/>
                    <a:pt x="6082179" y="738141"/>
                    <a:pt x="5969955" y="738141"/>
                  </a:cubicBezTo>
                  <a:lnTo>
                    <a:pt x="203200" y="738141"/>
                  </a:lnTo>
                  <a:cubicBezTo>
                    <a:pt x="90976" y="738141"/>
                    <a:pt x="0" y="572903"/>
                    <a:pt x="0" y="369071"/>
                  </a:cubicBezTo>
                  <a:cubicBezTo>
                    <a:pt x="0" y="165239"/>
                    <a:pt x="90976" y="0"/>
                    <a:pt x="203200" y="0"/>
                  </a:cubicBezTo>
                  <a:close/>
                </a:path>
              </a:pathLst>
            </a:custGeom>
            <a:solidFill>
              <a:srgbClr val="F75441"/>
            </a:solidFill>
            <a:ln cap="sq">
              <a:noFill/>
              <a:prstDash val="solid"/>
              <a:miter/>
            </a:ln>
          </p:spPr>
          <p:txBody>
            <a:bodyPr/>
            <a:lstStyle/>
            <a:p>
              <a:endParaRPr lang="en-BE"/>
            </a:p>
          </p:txBody>
        </p:sp>
        <p:sp>
          <p:nvSpPr>
            <p:cNvPr id="17" name="TextBox 17"/>
            <p:cNvSpPr txBox="1"/>
            <p:nvPr/>
          </p:nvSpPr>
          <p:spPr>
            <a:xfrm>
              <a:off x="0" y="-85725"/>
              <a:ext cx="6173155" cy="823866"/>
            </a:xfrm>
            <a:prstGeom prst="rect">
              <a:avLst/>
            </a:prstGeom>
          </p:spPr>
          <p:txBody>
            <a:bodyPr lIns="50800" tIns="50800" rIns="50800" bIns="50800" rtlCol="0" anchor="ctr"/>
            <a:lstStyle/>
            <a:p>
              <a:pPr algn="ctr">
                <a:lnSpc>
                  <a:spcPts val="3919"/>
                </a:lnSpc>
              </a:pPr>
              <a:r>
                <a:rPr lang="en-US" sz="2799" b="1">
                  <a:solidFill>
                    <a:srgbClr val="FFFFFF"/>
                  </a:solidFill>
                  <a:latin typeface="Poppins Bold"/>
                  <a:ea typeface="Poppins Bold"/>
                  <a:cs typeface="Poppins Bold"/>
                  <a:sym typeface="Poppins Bold"/>
                </a:rPr>
                <a:t>I. AI Governance and Ethics in Workforce Management</a:t>
              </a:r>
            </a:p>
          </p:txBody>
        </p:sp>
      </p:grpSp>
      <p:sp>
        <p:nvSpPr>
          <p:cNvPr id="18" name="TextBox 18"/>
          <p:cNvSpPr txBox="1"/>
          <p:nvPr/>
        </p:nvSpPr>
        <p:spPr>
          <a:xfrm>
            <a:off x="6889933" y="5662427"/>
            <a:ext cx="10178653" cy="2974552"/>
          </a:xfrm>
          <a:prstGeom prst="rect">
            <a:avLst/>
          </a:prstGeom>
        </p:spPr>
        <p:txBody>
          <a:bodyPr lIns="0" tIns="0" rIns="0" bIns="0" rtlCol="0" anchor="t">
            <a:spAutoFit/>
          </a:bodyPr>
          <a:lstStyle/>
          <a:p>
            <a:pPr algn="l">
              <a:lnSpc>
                <a:spcPts val="2998"/>
              </a:lnSpc>
            </a:pPr>
            <a:r>
              <a:rPr lang="en-US" sz="2141" spc="47">
                <a:solidFill>
                  <a:srgbClr val="0053A1"/>
                </a:solidFill>
                <a:latin typeface="Poppins"/>
                <a:ea typeface="Poppins"/>
                <a:cs typeface="Poppins"/>
                <a:sym typeface="Poppins"/>
              </a:rPr>
              <a:t>a. The 2025/2080(INL) on Digitalisation, AI and algorithmic management in the workplace by MEP Andrzej BUŁA(EPP) </a:t>
            </a:r>
          </a:p>
          <a:p>
            <a:pPr algn="l">
              <a:lnSpc>
                <a:spcPts val="2998"/>
              </a:lnSpc>
            </a:pPr>
            <a:r>
              <a:rPr lang="en-US" sz="2141" spc="47">
                <a:solidFill>
                  <a:srgbClr val="0053A1"/>
                </a:solidFill>
                <a:latin typeface="Poppins"/>
                <a:ea typeface="Poppins"/>
                <a:cs typeface="Poppins"/>
                <a:sym typeface="Poppins"/>
              </a:rPr>
              <a:t>b. Digital Omnibus: consequences on GDPR &amp; AI Act</a:t>
            </a:r>
          </a:p>
          <a:p>
            <a:pPr algn="l">
              <a:lnSpc>
                <a:spcPts val="2998"/>
              </a:lnSpc>
            </a:pPr>
            <a:r>
              <a:rPr lang="en-US" sz="2141" spc="47">
                <a:solidFill>
                  <a:srgbClr val="0053A1"/>
                </a:solidFill>
                <a:latin typeface="Poppins"/>
                <a:ea typeface="Poppins"/>
                <a:cs typeface="Poppins"/>
                <a:sym typeface="Poppins"/>
              </a:rPr>
              <a:t>c. IMET project</a:t>
            </a:r>
          </a:p>
          <a:p>
            <a:pPr algn="l">
              <a:lnSpc>
                <a:spcPts val="2998"/>
              </a:lnSpc>
            </a:pPr>
            <a:r>
              <a:rPr lang="en-US" sz="2141" spc="47">
                <a:solidFill>
                  <a:srgbClr val="0053A1"/>
                </a:solidFill>
                <a:latin typeface="Poppins"/>
                <a:ea typeface="Poppins"/>
                <a:cs typeface="Poppins"/>
                <a:sym typeface="Poppins"/>
              </a:rPr>
              <a:t>d. AI@Work Project </a:t>
            </a:r>
          </a:p>
          <a:p>
            <a:pPr algn="l">
              <a:lnSpc>
                <a:spcPts val="2998"/>
              </a:lnSpc>
            </a:pPr>
            <a:endParaRPr lang="en-US" sz="2141" spc="47">
              <a:solidFill>
                <a:srgbClr val="0053A1"/>
              </a:solidFill>
              <a:latin typeface="Poppins"/>
              <a:ea typeface="Poppins"/>
              <a:cs typeface="Poppins"/>
              <a:sym typeface="Poppins"/>
            </a:endParaRPr>
          </a:p>
          <a:p>
            <a:pPr algn="l">
              <a:lnSpc>
                <a:spcPts val="2998"/>
              </a:lnSpc>
            </a:pPr>
            <a:endParaRPr lang="en-US" sz="2141" spc="47">
              <a:solidFill>
                <a:srgbClr val="0053A1"/>
              </a:solidFill>
              <a:latin typeface="Poppins"/>
              <a:ea typeface="Poppins"/>
              <a:cs typeface="Poppins"/>
              <a:sym typeface="Poppins"/>
            </a:endParaRPr>
          </a:p>
          <a:p>
            <a:pPr algn="l">
              <a:lnSpc>
                <a:spcPts val="2998"/>
              </a:lnSpc>
            </a:pPr>
            <a:endParaRPr lang="en-US" sz="2141" spc="47">
              <a:solidFill>
                <a:srgbClr val="0053A1"/>
              </a:solidFill>
              <a:latin typeface="Poppins"/>
              <a:ea typeface="Poppins"/>
              <a:cs typeface="Poppins"/>
              <a:sym typeface="Poppins"/>
            </a:endParaRPr>
          </a:p>
        </p:txBody>
      </p:sp>
      <p:sp>
        <p:nvSpPr>
          <p:cNvPr id="19" name="TextBox 19"/>
          <p:cNvSpPr txBox="1"/>
          <p:nvPr/>
        </p:nvSpPr>
        <p:spPr>
          <a:xfrm>
            <a:off x="6889933" y="1749922"/>
            <a:ext cx="5937309" cy="745702"/>
          </a:xfrm>
          <a:prstGeom prst="rect">
            <a:avLst/>
          </a:prstGeom>
        </p:spPr>
        <p:txBody>
          <a:bodyPr lIns="0" tIns="0" rIns="0" bIns="0" rtlCol="0" anchor="t">
            <a:spAutoFit/>
          </a:bodyPr>
          <a:lstStyle/>
          <a:p>
            <a:pPr algn="l">
              <a:lnSpc>
                <a:spcPts val="2998"/>
              </a:lnSpc>
            </a:pPr>
            <a:r>
              <a:rPr lang="en-US" sz="2141" spc="47">
                <a:solidFill>
                  <a:srgbClr val="0053A1"/>
                </a:solidFill>
                <a:latin typeface="Poppins"/>
                <a:ea typeface="Poppins"/>
                <a:cs typeface="Poppins"/>
                <a:sym typeface="Poppins"/>
              </a:rPr>
              <a:t>Presentation by Dr. Mehmet Haklıdır </a:t>
            </a:r>
          </a:p>
          <a:p>
            <a:pPr algn="l">
              <a:lnSpc>
                <a:spcPts val="2998"/>
              </a:lnSpc>
            </a:pPr>
            <a:endParaRPr lang="en-US" sz="2141" spc="47">
              <a:solidFill>
                <a:srgbClr val="0053A1"/>
              </a:solidFill>
              <a:latin typeface="Poppins"/>
              <a:ea typeface="Poppins"/>
              <a:cs typeface="Poppins"/>
              <a:sym typeface="Poppins"/>
            </a:endParaRPr>
          </a:p>
        </p:txBody>
      </p:sp>
      <p:grpSp>
        <p:nvGrpSpPr>
          <p:cNvPr id="20" name="Group 20"/>
          <p:cNvGrpSpPr/>
          <p:nvPr/>
        </p:nvGrpSpPr>
        <p:grpSpPr>
          <a:xfrm>
            <a:off x="6487949" y="8216749"/>
            <a:ext cx="3370638" cy="1211935"/>
            <a:chOff x="0" y="0"/>
            <a:chExt cx="2052921" cy="738141"/>
          </a:xfrm>
        </p:grpSpPr>
        <p:sp>
          <p:nvSpPr>
            <p:cNvPr id="21" name="Freeform 21"/>
            <p:cNvSpPr/>
            <p:nvPr/>
          </p:nvSpPr>
          <p:spPr>
            <a:xfrm>
              <a:off x="0" y="0"/>
              <a:ext cx="2052921" cy="738141"/>
            </a:xfrm>
            <a:custGeom>
              <a:avLst/>
              <a:gdLst/>
              <a:ahLst/>
              <a:cxnLst/>
              <a:rect l="l" t="t" r="r" b="b"/>
              <a:pathLst>
                <a:path w="2052921" h="738141">
                  <a:moveTo>
                    <a:pt x="1849721" y="0"/>
                  </a:moveTo>
                  <a:cubicBezTo>
                    <a:pt x="1961945" y="0"/>
                    <a:pt x="2052921" y="165239"/>
                    <a:pt x="2052921" y="369071"/>
                  </a:cubicBezTo>
                  <a:cubicBezTo>
                    <a:pt x="2052921" y="572903"/>
                    <a:pt x="1961945" y="738141"/>
                    <a:pt x="1849721" y="738141"/>
                  </a:cubicBezTo>
                  <a:lnTo>
                    <a:pt x="203200" y="738141"/>
                  </a:lnTo>
                  <a:cubicBezTo>
                    <a:pt x="90976" y="738141"/>
                    <a:pt x="0" y="572903"/>
                    <a:pt x="0" y="369071"/>
                  </a:cubicBezTo>
                  <a:cubicBezTo>
                    <a:pt x="0" y="165239"/>
                    <a:pt x="90976" y="0"/>
                    <a:pt x="203200" y="0"/>
                  </a:cubicBezTo>
                  <a:close/>
                </a:path>
              </a:pathLst>
            </a:custGeom>
            <a:solidFill>
              <a:srgbClr val="F75441"/>
            </a:solidFill>
            <a:ln cap="sq">
              <a:noFill/>
              <a:prstDash val="solid"/>
              <a:miter/>
            </a:ln>
          </p:spPr>
          <p:txBody>
            <a:bodyPr/>
            <a:lstStyle/>
            <a:p>
              <a:endParaRPr lang="en-BE"/>
            </a:p>
          </p:txBody>
        </p:sp>
        <p:sp>
          <p:nvSpPr>
            <p:cNvPr id="22" name="TextBox 22"/>
            <p:cNvSpPr txBox="1"/>
            <p:nvPr/>
          </p:nvSpPr>
          <p:spPr>
            <a:xfrm>
              <a:off x="0" y="-85725"/>
              <a:ext cx="2052921" cy="823866"/>
            </a:xfrm>
            <a:prstGeom prst="rect">
              <a:avLst/>
            </a:prstGeom>
          </p:spPr>
          <p:txBody>
            <a:bodyPr lIns="50800" tIns="50800" rIns="50800" bIns="50800" rtlCol="0" anchor="ctr"/>
            <a:lstStyle/>
            <a:p>
              <a:pPr algn="l">
                <a:lnSpc>
                  <a:spcPts val="3919"/>
                </a:lnSpc>
              </a:pPr>
              <a:r>
                <a:rPr lang="en-US" sz="2799" b="1">
                  <a:solidFill>
                    <a:srgbClr val="FFFFFF"/>
                  </a:solidFill>
                  <a:latin typeface="Poppins Bold"/>
                  <a:ea typeface="Poppins Bold"/>
                  <a:cs typeface="Poppins Bold"/>
                  <a:sym typeface="Poppins Bold"/>
                </a:rPr>
                <a:t>IV. AOB</a:t>
              </a: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42907" y="10016500"/>
            <a:ext cx="20973813" cy="734301"/>
            <a:chOff x="0" y="0"/>
            <a:chExt cx="11607985" cy="406400"/>
          </a:xfrm>
        </p:grpSpPr>
        <p:sp>
          <p:nvSpPr>
            <p:cNvPr id="3" name="Freeform 3"/>
            <p:cNvSpPr/>
            <p:nvPr/>
          </p:nvSpPr>
          <p:spPr>
            <a:xfrm>
              <a:off x="0" y="0"/>
              <a:ext cx="11607985" cy="406400"/>
            </a:xfrm>
            <a:custGeom>
              <a:avLst/>
              <a:gdLst/>
              <a:ahLst/>
              <a:cxnLst/>
              <a:rect l="l" t="t" r="r" b="b"/>
              <a:pathLst>
                <a:path w="11607985" h="40640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5414E4"/>
            </a:solidFill>
          </p:spPr>
          <p:txBody>
            <a:bodyPr/>
            <a:lstStyle/>
            <a:p>
              <a:endParaRPr lang="en-BE"/>
            </a:p>
          </p:txBody>
        </p:sp>
        <p:sp>
          <p:nvSpPr>
            <p:cNvPr id="4" name="TextBox 4"/>
            <p:cNvSpPr txBox="1"/>
            <p:nvPr/>
          </p:nvSpPr>
          <p:spPr>
            <a:xfrm>
              <a:off x="0" y="-57150"/>
              <a:ext cx="11607985" cy="4635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2488624" y="10016500"/>
            <a:ext cx="13310752" cy="734301"/>
            <a:chOff x="0" y="0"/>
            <a:chExt cx="7366854" cy="406400"/>
          </a:xfrm>
        </p:grpSpPr>
        <p:sp>
          <p:nvSpPr>
            <p:cNvPr id="6" name="Freeform 6"/>
            <p:cNvSpPr/>
            <p:nvPr/>
          </p:nvSpPr>
          <p:spPr>
            <a:xfrm>
              <a:off x="0" y="0"/>
              <a:ext cx="7366853" cy="406400"/>
            </a:xfrm>
            <a:custGeom>
              <a:avLst/>
              <a:gdLst/>
              <a:ahLst/>
              <a:cxnLst/>
              <a:rect l="l" t="t" r="r" b="b"/>
              <a:pathLst>
                <a:path w="7366853" h="40640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F75441"/>
            </a:solidFill>
          </p:spPr>
          <p:txBody>
            <a:bodyPr/>
            <a:lstStyle/>
            <a:p>
              <a:endParaRPr lang="en-BE"/>
            </a:p>
          </p:txBody>
        </p:sp>
        <p:sp>
          <p:nvSpPr>
            <p:cNvPr id="7" name="TextBox 7"/>
            <p:cNvSpPr txBox="1"/>
            <p:nvPr/>
          </p:nvSpPr>
          <p:spPr>
            <a:xfrm>
              <a:off x="0" y="-57150"/>
              <a:ext cx="7366854" cy="46355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4131384" y="10016500"/>
            <a:ext cx="10025232" cy="734301"/>
            <a:chOff x="0" y="0"/>
            <a:chExt cx="5548478" cy="406400"/>
          </a:xfrm>
        </p:grpSpPr>
        <p:sp>
          <p:nvSpPr>
            <p:cNvPr id="9" name="Freeform 9"/>
            <p:cNvSpPr/>
            <p:nvPr/>
          </p:nvSpPr>
          <p:spPr>
            <a:xfrm>
              <a:off x="0" y="0"/>
              <a:ext cx="5548478" cy="406400"/>
            </a:xfrm>
            <a:custGeom>
              <a:avLst/>
              <a:gdLst/>
              <a:ahLst/>
              <a:cxnLst/>
              <a:rect l="l" t="t" r="r" b="b"/>
              <a:pathLst>
                <a:path w="5548478" h="40640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F75441"/>
            </a:solidFill>
          </p:spPr>
          <p:txBody>
            <a:bodyPr/>
            <a:lstStyle/>
            <a:p>
              <a:endParaRPr lang="en-BE"/>
            </a:p>
          </p:txBody>
        </p:sp>
        <p:sp>
          <p:nvSpPr>
            <p:cNvPr id="10" name="TextBox 10"/>
            <p:cNvSpPr txBox="1"/>
            <p:nvPr/>
          </p:nvSpPr>
          <p:spPr>
            <a:xfrm>
              <a:off x="0" y="-57150"/>
              <a:ext cx="5548478" cy="4635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7003078" y="-1668110"/>
            <a:ext cx="13623274" cy="13623220"/>
            <a:chOff x="0" y="0"/>
            <a:chExt cx="6350000" cy="6349975"/>
          </a:xfrm>
        </p:grpSpPr>
        <p:sp>
          <p:nvSpPr>
            <p:cNvPr id="12" name="Freeform 12"/>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l="-26209" r="-51567"/>
              </a:stretch>
            </a:blipFill>
          </p:spPr>
          <p:txBody>
            <a:bodyPr/>
            <a:lstStyle/>
            <a:p>
              <a:endParaRPr lang="en-BE"/>
            </a:p>
          </p:txBody>
        </p:sp>
      </p:grpSp>
      <p:grpSp>
        <p:nvGrpSpPr>
          <p:cNvPr id="13" name="Group 13"/>
          <p:cNvGrpSpPr/>
          <p:nvPr/>
        </p:nvGrpSpPr>
        <p:grpSpPr>
          <a:xfrm>
            <a:off x="7131799" y="8981011"/>
            <a:ext cx="2544132" cy="941853"/>
            <a:chOff x="0" y="0"/>
            <a:chExt cx="1993866" cy="738141"/>
          </a:xfrm>
        </p:grpSpPr>
        <p:sp>
          <p:nvSpPr>
            <p:cNvPr id="14" name="Freeform 14"/>
            <p:cNvSpPr/>
            <p:nvPr/>
          </p:nvSpPr>
          <p:spPr>
            <a:xfrm>
              <a:off x="0" y="0"/>
              <a:ext cx="1993866" cy="738141"/>
            </a:xfrm>
            <a:custGeom>
              <a:avLst/>
              <a:gdLst/>
              <a:ahLst/>
              <a:cxnLst/>
              <a:rect l="l" t="t" r="r" b="b"/>
              <a:pathLst>
                <a:path w="1993866" h="738141">
                  <a:moveTo>
                    <a:pt x="1790666" y="0"/>
                  </a:moveTo>
                  <a:cubicBezTo>
                    <a:pt x="1902891" y="0"/>
                    <a:pt x="1993866" y="165239"/>
                    <a:pt x="1993866" y="369071"/>
                  </a:cubicBezTo>
                  <a:cubicBezTo>
                    <a:pt x="1993866" y="572903"/>
                    <a:pt x="1902891" y="738141"/>
                    <a:pt x="1790666" y="738141"/>
                  </a:cubicBezTo>
                  <a:lnTo>
                    <a:pt x="203200" y="738141"/>
                  </a:lnTo>
                  <a:cubicBezTo>
                    <a:pt x="90976" y="738141"/>
                    <a:pt x="0" y="572903"/>
                    <a:pt x="0" y="369071"/>
                  </a:cubicBezTo>
                  <a:cubicBezTo>
                    <a:pt x="0" y="165239"/>
                    <a:pt x="90976" y="0"/>
                    <a:pt x="203200" y="0"/>
                  </a:cubicBezTo>
                  <a:close/>
                </a:path>
              </a:pathLst>
            </a:custGeom>
            <a:solidFill>
              <a:srgbClr val="F75441"/>
            </a:solidFill>
            <a:ln cap="sq">
              <a:noFill/>
              <a:prstDash val="solid"/>
              <a:miter/>
            </a:ln>
          </p:spPr>
          <p:txBody>
            <a:bodyPr/>
            <a:lstStyle/>
            <a:p>
              <a:endParaRPr lang="en-BE"/>
            </a:p>
          </p:txBody>
        </p:sp>
        <p:sp>
          <p:nvSpPr>
            <p:cNvPr id="15" name="TextBox 15"/>
            <p:cNvSpPr txBox="1"/>
            <p:nvPr/>
          </p:nvSpPr>
          <p:spPr>
            <a:xfrm>
              <a:off x="0" y="-66675"/>
              <a:ext cx="1993866" cy="804816"/>
            </a:xfrm>
            <a:prstGeom prst="rect">
              <a:avLst/>
            </a:prstGeom>
          </p:spPr>
          <p:txBody>
            <a:bodyPr lIns="50800" tIns="50800" rIns="50800" bIns="50800" rtlCol="0" anchor="ctr"/>
            <a:lstStyle/>
            <a:p>
              <a:pPr algn="ctr">
                <a:lnSpc>
                  <a:spcPts val="3499"/>
                </a:lnSpc>
              </a:pPr>
              <a:r>
                <a:rPr lang="en-US" sz="2499" b="1">
                  <a:solidFill>
                    <a:srgbClr val="FFFFFF"/>
                  </a:solidFill>
                  <a:latin typeface="Poppins Bold"/>
                  <a:ea typeface="Poppins Bold"/>
                  <a:cs typeface="Poppins Bold"/>
                  <a:sym typeface="Poppins Bold"/>
                </a:rPr>
                <a:t>Next step</a:t>
              </a:r>
            </a:p>
          </p:txBody>
        </p:sp>
      </p:grpSp>
      <p:sp>
        <p:nvSpPr>
          <p:cNvPr id="16" name="TextBox 16"/>
          <p:cNvSpPr txBox="1"/>
          <p:nvPr/>
        </p:nvSpPr>
        <p:spPr>
          <a:xfrm>
            <a:off x="6963245" y="353389"/>
            <a:ext cx="12074161" cy="647827"/>
          </a:xfrm>
          <a:prstGeom prst="rect">
            <a:avLst/>
          </a:prstGeom>
        </p:spPr>
        <p:txBody>
          <a:bodyPr lIns="0" tIns="0" rIns="0" bIns="0" rtlCol="0" anchor="t">
            <a:spAutoFit/>
          </a:bodyPr>
          <a:lstStyle/>
          <a:p>
            <a:pPr marL="0" lvl="0" indent="0" algn="l">
              <a:lnSpc>
                <a:spcPts val="4858"/>
              </a:lnSpc>
              <a:spcBef>
                <a:spcPct val="0"/>
              </a:spcBef>
            </a:pPr>
            <a:r>
              <a:rPr lang="en-US" sz="4299" b="1" spc="-128">
                <a:solidFill>
                  <a:srgbClr val="0053A1"/>
                </a:solidFill>
                <a:latin typeface="Poppins Bold"/>
                <a:ea typeface="Poppins Bold"/>
                <a:cs typeface="Poppins Bold"/>
                <a:sym typeface="Poppins Bold"/>
              </a:rPr>
              <a:t>III. Update on AI at EU level </a:t>
            </a:r>
          </a:p>
        </p:txBody>
      </p:sp>
      <p:sp>
        <p:nvSpPr>
          <p:cNvPr id="17" name="TextBox 17"/>
          <p:cNvSpPr txBox="1"/>
          <p:nvPr/>
        </p:nvSpPr>
        <p:spPr>
          <a:xfrm>
            <a:off x="6974403" y="1093547"/>
            <a:ext cx="10296055" cy="641223"/>
          </a:xfrm>
          <a:prstGeom prst="rect">
            <a:avLst/>
          </a:prstGeom>
        </p:spPr>
        <p:txBody>
          <a:bodyPr lIns="0" tIns="0" rIns="0" bIns="0" rtlCol="0" anchor="t">
            <a:spAutoFit/>
          </a:bodyPr>
          <a:lstStyle/>
          <a:p>
            <a:pPr algn="l">
              <a:lnSpc>
                <a:spcPts val="5081"/>
              </a:lnSpc>
            </a:pPr>
            <a:r>
              <a:rPr lang="en-US" sz="3629">
                <a:solidFill>
                  <a:srgbClr val="0053A1"/>
                </a:solidFill>
                <a:latin typeface="Poppins"/>
                <a:ea typeface="Poppins"/>
                <a:cs typeface="Poppins"/>
                <a:sym typeface="Poppins"/>
              </a:rPr>
              <a:t>b. Digital Omnibus : consequences on GDPR</a:t>
            </a:r>
          </a:p>
        </p:txBody>
      </p:sp>
      <p:sp>
        <p:nvSpPr>
          <p:cNvPr id="18" name="TextBox 18"/>
          <p:cNvSpPr txBox="1"/>
          <p:nvPr/>
        </p:nvSpPr>
        <p:spPr>
          <a:xfrm>
            <a:off x="6963245" y="1855676"/>
            <a:ext cx="10296055" cy="843915"/>
          </a:xfrm>
          <a:prstGeom prst="rect">
            <a:avLst/>
          </a:prstGeom>
        </p:spPr>
        <p:txBody>
          <a:bodyPr lIns="0" tIns="0" rIns="0" bIns="0" rtlCol="0" anchor="t">
            <a:spAutoFit/>
          </a:bodyPr>
          <a:lstStyle/>
          <a:p>
            <a:pPr algn="l">
              <a:lnSpc>
                <a:spcPts val="3359"/>
              </a:lnSpc>
              <a:spcBef>
                <a:spcPct val="0"/>
              </a:spcBef>
            </a:pPr>
            <a:r>
              <a:rPr lang="en-US" sz="2399">
                <a:solidFill>
                  <a:srgbClr val="0053A1"/>
                </a:solidFill>
                <a:latin typeface="Poppins"/>
                <a:ea typeface="Poppins"/>
                <a:cs typeface="Poppins"/>
                <a:sym typeface="Poppins"/>
              </a:rPr>
              <a:t>Ceemet is following the Commission proposal 2025/0360(COD) and its impact on employment.</a:t>
            </a:r>
          </a:p>
        </p:txBody>
      </p:sp>
      <p:sp>
        <p:nvSpPr>
          <p:cNvPr id="19" name="TextBox 19"/>
          <p:cNvSpPr txBox="1"/>
          <p:nvPr/>
        </p:nvSpPr>
        <p:spPr>
          <a:xfrm>
            <a:off x="6963245" y="3479590"/>
            <a:ext cx="9995863" cy="5454016"/>
          </a:xfrm>
          <a:prstGeom prst="rect">
            <a:avLst/>
          </a:prstGeom>
        </p:spPr>
        <p:txBody>
          <a:bodyPr lIns="0" tIns="0" rIns="0" bIns="0" rtlCol="0" anchor="t">
            <a:spAutoFit/>
          </a:bodyPr>
          <a:lstStyle/>
          <a:p>
            <a:pPr marL="518155" lvl="1" indent="-259078" algn="just">
              <a:lnSpc>
                <a:spcPts val="3359"/>
              </a:lnSpc>
              <a:buFont typeface="Arial"/>
              <a:buChar char="•"/>
            </a:pPr>
            <a:r>
              <a:rPr lang="en-US" sz="2399">
                <a:solidFill>
                  <a:srgbClr val="0053A1"/>
                </a:solidFill>
                <a:latin typeface="Poppins"/>
                <a:ea typeface="Poppins"/>
                <a:cs typeface="Poppins"/>
                <a:sym typeface="Poppins"/>
              </a:rPr>
              <a:t>Redefine personal data so that pseudonymised data is not personal data</a:t>
            </a:r>
          </a:p>
          <a:p>
            <a:pPr marL="518155" lvl="1" indent="-259078" algn="just">
              <a:lnSpc>
                <a:spcPts val="3359"/>
              </a:lnSpc>
              <a:buFont typeface="Arial"/>
              <a:buChar char="•"/>
            </a:pPr>
            <a:r>
              <a:rPr lang="en-US" sz="2399">
                <a:solidFill>
                  <a:srgbClr val="0053A1"/>
                </a:solidFill>
                <a:latin typeface="Poppins"/>
                <a:ea typeface="Poppins"/>
                <a:cs typeface="Poppins"/>
                <a:sym typeface="Poppins"/>
              </a:rPr>
              <a:t>Allow companies to use the GDPR’s legitimate interest basis to process personal data for AI training and system operation, under defined safeguards.</a:t>
            </a:r>
          </a:p>
          <a:p>
            <a:pPr marL="518155" lvl="1" indent="-259078" algn="just">
              <a:lnSpc>
                <a:spcPts val="3359"/>
              </a:lnSpc>
              <a:buFont typeface="Arial"/>
              <a:buChar char="•"/>
            </a:pPr>
            <a:r>
              <a:rPr lang="en-US" sz="2399">
                <a:solidFill>
                  <a:srgbClr val="0053A1"/>
                </a:solidFill>
                <a:latin typeface="Poppins"/>
                <a:ea typeface="Poppins"/>
                <a:cs typeface="Poppins"/>
                <a:sym typeface="Poppins"/>
              </a:rPr>
              <a:t>Move cookie consent rules from the ePrivacy Directive into the GDPR and reduce unnecessary cookie.</a:t>
            </a:r>
          </a:p>
          <a:p>
            <a:pPr marL="518155" lvl="1" indent="-259078" algn="just">
              <a:lnSpc>
                <a:spcPts val="3359"/>
              </a:lnSpc>
              <a:buFont typeface="Arial"/>
              <a:buChar char="•"/>
            </a:pPr>
            <a:r>
              <a:rPr lang="en-US" sz="2399">
                <a:solidFill>
                  <a:srgbClr val="0053A1"/>
                </a:solidFill>
                <a:latin typeface="Poppins"/>
                <a:ea typeface="Poppins"/>
                <a:cs typeface="Poppins"/>
                <a:sym typeface="Poppins"/>
              </a:rPr>
              <a:t>Introduce one‑click consent valid for six months.</a:t>
            </a:r>
          </a:p>
          <a:p>
            <a:pPr marL="518155" lvl="1" indent="-259078" algn="just">
              <a:lnSpc>
                <a:spcPts val="3359"/>
              </a:lnSpc>
              <a:buFont typeface="Arial"/>
              <a:buChar char="•"/>
            </a:pPr>
            <a:r>
              <a:rPr lang="en-US" sz="2399">
                <a:solidFill>
                  <a:srgbClr val="0053A1"/>
                </a:solidFill>
                <a:latin typeface="Poppins"/>
                <a:ea typeface="Poppins"/>
                <a:cs typeface="Poppins"/>
                <a:sym typeface="Poppins"/>
              </a:rPr>
              <a:t>Maintain consent as the primary requirement for accessing data stored on a user’s device.</a:t>
            </a:r>
          </a:p>
          <a:p>
            <a:pPr marL="518155" lvl="1" indent="-259078" algn="just">
              <a:lnSpc>
                <a:spcPts val="3359"/>
              </a:lnSpc>
              <a:buFont typeface="Arial"/>
              <a:buChar char="•"/>
            </a:pPr>
            <a:r>
              <a:rPr lang="en-US" sz="2399">
                <a:solidFill>
                  <a:srgbClr val="0053A1"/>
                </a:solidFill>
                <a:latin typeface="Poppins"/>
                <a:ea typeface="Poppins"/>
                <a:cs typeface="Poppins"/>
                <a:sym typeface="Poppins"/>
              </a:rPr>
              <a:t>The question of how to define “profiling” should be addressed from the perspective of AI at work. </a:t>
            </a:r>
          </a:p>
          <a:p>
            <a:pPr algn="l">
              <a:lnSpc>
                <a:spcPts val="3359"/>
              </a:lnSpc>
              <a:spcBef>
                <a:spcPct val="0"/>
              </a:spcBef>
            </a:pPr>
            <a:endParaRPr lang="en-US" sz="2399">
              <a:solidFill>
                <a:srgbClr val="0053A1"/>
              </a:solidFill>
              <a:latin typeface="Poppins"/>
              <a:ea typeface="Poppins"/>
              <a:cs typeface="Poppins"/>
              <a:sym typeface="Poppins"/>
            </a:endParaRPr>
          </a:p>
        </p:txBody>
      </p:sp>
      <p:sp>
        <p:nvSpPr>
          <p:cNvPr id="20" name="TextBox 20"/>
          <p:cNvSpPr txBox="1"/>
          <p:nvPr/>
        </p:nvSpPr>
        <p:spPr>
          <a:xfrm>
            <a:off x="10187534" y="9216400"/>
            <a:ext cx="10296055" cy="800100"/>
          </a:xfrm>
          <a:prstGeom prst="rect">
            <a:avLst/>
          </a:prstGeom>
        </p:spPr>
        <p:txBody>
          <a:bodyPr lIns="0" tIns="0" rIns="0" bIns="0" rtlCol="0" anchor="t">
            <a:spAutoFit/>
          </a:bodyPr>
          <a:lstStyle/>
          <a:p>
            <a:pPr marL="518157" lvl="1" indent="-259078" algn="l">
              <a:lnSpc>
                <a:spcPts val="3359"/>
              </a:lnSpc>
              <a:buFont typeface="Arial"/>
              <a:buChar char="•"/>
            </a:pPr>
            <a:r>
              <a:rPr lang="en-US" sz="2399">
                <a:solidFill>
                  <a:srgbClr val="0053A1"/>
                </a:solidFill>
                <a:latin typeface="Poppins"/>
                <a:ea typeface="Poppins"/>
                <a:cs typeface="Poppins"/>
                <a:sym typeface="Poppins"/>
              </a:rPr>
              <a:t>Awaiting for the first reading in Parliament</a:t>
            </a:r>
          </a:p>
          <a:p>
            <a:pPr algn="l">
              <a:lnSpc>
                <a:spcPts val="2939"/>
              </a:lnSpc>
              <a:spcBef>
                <a:spcPct val="0"/>
              </a:spcBef>
            </a:pPr>
            <a:endParaRPr lang="en-US" sz="2399">
              <a:solidFill>
                <a:srgbClr val="0053A1"/>
              </a:solidFill>
              <a:latin typeface="Poppins"/>
              <a:ea typeface="Poppins"/>
              <a:cs typeface="Poppins"/>
              <a:sym typeface="Poppins"/>
            </a:endParaRPr>
          </a:p>
        </p:txBody>
      </p:sp>
      <p:sp>
        <p:nvSpPr>
          <p:cNvPr id="21" name="TextBox 21"/>
          <p:cNvSpPr txBox="1"/>
          <p:nvPr/>
        </p:nvSpPr>
        <p:spPr>
          <a:xfrm>
            <a:off x="6974403" y="2859403"/>
            <a:ext cx="3087529" cy="424815"/>
          </a:xfrm>
          <a:prstGeom prst="rect">
            <a:avLst/>
          </a:prstGeom>
        </p:spPr>
        <p:txBody>
          <a:bodyPr lIns="0" tIns="0" rIns="0" bIns="0" rtlCol="0" anchor="t">
            <a:spAutoFit/>
          </a:bodyPr>
          <a:lstStyle/>
          <a:p>
            <a:pPr algn="ctr">
              <a:lnSpc>
                <a:spcPts val="3359"/>
              </a:lnSpc>
              <a:spcBef>
                <a:spcPct val="0"/>
              </a:spcBef>
            </a:pPr>
            <a:r>
              <a:rPr lang="en-US" sz="2399">
                <a:solidFill>
                  <a:srgbClr val="0053A1"/>
                </a:solidFill>
                <a:latin typeface="Poppins"/>
                <a:ea typeface="Poppins"/>
                <a:cs typeface="Poppins"/>
                <a:sym typeface="Poppins"/>
              </a:rPr>
              <a:t>Commission should: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42907" y="10016500"/>
            <a:ext cx="20973813" cy="734301"/>
            <a:chOff x="0" y="0"/>
            <a:chExt cx="11607985" cy="406400"/>
          </a:xfrm>
        </p:grpSpPr>
        <p:sp>
          <p:nvSpPr>
            <p:cNvPr id="3" name="Freeform 3"/>
            <p:cNvSpPr/>
            <p:nvPr/>
          </p:nvSpPr>
          <p:spPr>
            <a:xfrm>
              <a:off x="0" y="0"/>
              <a:ext cx="11607985" cy="406400"/>
            </a:xfrm>
            <a:custGeom>
              <a:avLst/>
              <a:gdLst/>
              <a:ahLst/>
              <a:cxnLst/>
              <a:rect l="l" t="t" r="r" b="b"/>
              <a:pathLst>
                <a:path w="11607985" h="40640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5414E4"/>
            </a:solidFill>
          </p:spPr>
          <p:txBody>
            <a:bodyPr/>
            <a:lstStyle/>
            <a:p>
              <a:endParaRPr lang="en-BE"/>
            </a:p>
          </p:txBody>
        </p:sp>
        <p:sp>
          <p:nvSpPr>
            <p:cNvPr id="4" name="TextBox 4"/>
            <p:cNvSpPr txBox="1"/>
            <p:nvPr/>
          </p:nvSpPr>
          <p:spPr>
            <a:xfrm>
              <a:off x="0" y="-57150"/>
              <a:ext cx="11607985" cy="4635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2488624" y="10016500"/>
            <a:ext cx="13310752" cy="734301"/>
            <a:chOff x="0" y="0"/>
            <a:chExt cx="7366854" cy="406400"/>
          </a:xfrm>
        </p:grpSpPr>
        <p:sp>
          <p:nvSpPr>
            <p:cNvPr id="6" name="Freeform 6"/>
            <p:cNvSpPr/>
            <p:nvPr/>
          </p:nvSpPr>
          <p:spPr>
            <a:xfrm>
              <a:off x="0" y="0"/>
              <a:ext cx="7366853" cy="406400"/>
            </a:xfrm>
            <a:custGeom>
              <a:avLst/>
              <a:gdLst/>
              <a:ahLst/>
              <a:cxnLst/>
              <a:rect l="l" t="t" r="r" b="b"/>
              <a:pathLst>
                <a:path w="7366853" h="40640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F75441"/>
            </a:solidFill>
          </p:spPr>
          <p:txBody>
            <a:bodyPr/>
            <a:lstStyle/>
            <a:p>
              <a:endParaRPr lang="en-BE"/>
            </a:p>
          </p:txBody>
        </p:sp>
        <p:sp>
          <p:nvSpPr>
            <p:cNvPr id="7" name="TextBox 7"/>
            <p:cNvSpPr txBox="1"/>
            <p:nvPr/>
          </p:nvSpPr>
          <p:spPr>
            <a:xfrm>
              <a:off x="0" y="-57150"/>
              <a:ext cx="7366854" cy="46355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4131384" y="10016500"/>
            <a:ext cx="10025232" cy="734301"/>
            <a:chOff x="0" y="0"/>
            <a:chExt cx="5548478" cy="406400"/>
          </a:xfrm>
        </p:grpSpPr>
        <p:sp>
          <p:nvSpPr>
            <p:cNvPr id="9" name="Freeform 9"/>
            <p:cNvSpPr/>
            <p:nvPr/>
          </p:nvSpPr>
          <p:spPr>
            <a:xfrm>
              <a:off x="0" y="0"/>
              <a:ext cx="5548478" cy="406400"/>
            </a:xfrm>
            <a:custGeom>
              <a:avLst/>
              <a:gdLst/>
              <a:ahLst/>
              <a:cxnLst/>
              <a:rect l="l" t="t" r="r" b="b"/>
              <a:pathLst>
                <a:path w="5548478" h="40640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F75441"/>
            </a:solidFill>
          </p:spPr>
          <p:txBody>
            <a:bodyPr/>
            <a:lstStyle/>
            <a:p>
              <a:endParaRPr lang="en-BE"/>
            </a:p>
          </p:txBody>
        </p:sp>
        <p:sp>
          <p:nvSpPr>
            <p:cNvPr id="10" name="TextBox 10"/>
            <p:cNvSpPr txBox="1"/>
            <p:nvPr/>
          </p:nvSpPr>
          <p:spPr>
            <a:xfrm>
              <a:off x="0" y="-57150"/>
              <a:ext cx="5548478" cy="4635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7003078" y="-1668110"/>
            <a:ext cx="13623274" cy="13623220"/>
            <a:chOff x="0" y="0"/>
            <a:chExt cx="6350000" cy="6349975"/>
          </a:xfrm>
        </p:grpSpPr>
        <p:sp>
          <p:nvSpPr>
            <p:cNvPr id="12" name="Freeform 12"/>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l="-103917" r="-34887"/>
              </a:stretch>
            </a:blipFill>
          </p:spPr>
          <p:txBody>
            <a:bodyPr/>
            <a:lstStyle/>
            <a:p>
              <a:endParaRPr lang="en-BE"/>
            </a:p>
          </p:txBody>
        </p:sp>
      </p:grpSp>
      <p:grpSp>
        <p:nvGrpSpPr>
          <p:cNvPr id="13" name="Group 13"/>
          <p:cNvGrpSpPr/>
          <p:nvPr/>
        </p:nvGrpSpPr>
        <p:grpSpPr>
          <a:xfrm>
            <a:off x="6963245" y="7552069"/>
            <a:ext cx="2544132" cy="941853"/>
            <a:chOff x="0" y="0"/>
            <a:chExt cx="1993866" cy="738141"/>
          </a:xfrm>
        </p:grpSpPr>
        <p:sp>
          <p:nvSpPr>
            <p:cNvPr id="14" name="Freeform 14"/>
            <p:cNvSpPr/>
            <p:nvPr/>
          </p:nvSpPr>
          <p:spPr>
            <a:xfrm>
              <a:off x="0" y="0"/>
              <a:ext cx="1993866" cy="738141"/>
            </a:xfrm>
            <a:custGeom>
              <a:avLst/>
              <a:gdLst/>
              <a:ahLst/>
              <a:cxnLst/>
              <a:rect l="l" t="t" r="r" b="b"/>
              <a:pathLst>
                <a:path w="1993866" h="738141">
                  <a:moveTo>
                    <a:pt x="1790666" y="0"/>
                  </a:moveTo>
                  <a:cubicBezTo>
                    <a:pt x="1902891" y="0"/>
                    <a:pt x="1993866" y="165239"/>
                    <a:pt x="1993866" y="369071"/>
                  </a:cubicBezTo>
                  <a:cubicBezTo>
                    <a:pt x="1993866" y="572903"/>
                    <a:pt x="1902891" y="738141"/>
                    <a:pt x="1790666" y="738141"/>
                  </a:cubicBezTo>
                  <a:lnTo>
                    <a:pt x="203200" y="738141"/>
                  </a:lnTo>
                  <a:cubicBezTo>
                    <a:pt x="90976" y="738141"/>
                    <a:pt x="0" y="572903"/>
                    <a:pt x="0" y="369071"/>
                  </a:cubicBezTo>
                  <a:cubicBezTo>
                    <a:pt x="0" y="165239"/>
                    <a:pt x="90976" y="0"/>
                    <a:pt x="203200" y="0"/>
                  </a:cubicBezTo>
                  <a:close/>
                </a:path>
              </a:pathLst>
            </a:custGeom>
            <a:solidFill>
              <a:srgbClr val="F75441"/>
            </a:solidFill>
            <a:ln cap="sq">
              <a:noFill/>
              <a:prstDash val="solid"/>
              <a:miter/>
            </a:ln>
          </p:spPr>
          <p:txBody>
            <a:bodyPr/>
            <a:lstStyle/>
            <a:p>
              <a:endParaRPr lang="en-BE"/>
            </a:p>
          </p:txBody>
        </p:sp>
        <p:sp>
          <p:nvSpPr>
            <p:cNvPr id="15" name="TextBox 15"/>
            <p:cNvSpPr txBox="1"/>
            <p:nvPr/>
          </p:nvSpPr>
          <p:spPr>
            <a:xfrm>
              <a:off x="0" y="-66675"/>
              <a:ext cx="1993866" cy="804816"/>
            </a:xfrm>
            <a:prstGeom prst="rect">
              <a:avLst/>
            </a:prstGeom>
          </p:spPr>
          <p:txBody>
            <a:bodyPr lIns="50800" tIns="50800" rIns="50800" bIns="50800" rtlCol="0" anchor="ctr"/>
            <a:lstStyle/>
            <a:p>
              <a:pPr algn="ctr">
                <a:lnSpc>
                  <a:spcPts val="3499"/>
                </a:lnSpc>
              </a:pPr>
              <a:r>
                <a:rPr lang="en-US" sz="2499" b="1">
                  <a:solidFill>
                    <a:srgbClr val="FFFFFF"/>
                  </a:solidFill>
                  <a:latin typeface="Poppins Bold"/>
                  <a:ea typeface="Poppins Bold"/>
                  <a:cs typeface="Poppins Bold"/>
                  <a:sym typeface="Poppins Bold"/>
                </a:rPr>
                <a:t>Next step</a:t>
              </a:r>
            </a:p>
          </p:txBody>
        </p:sp>
      </p:grpSp>
      <p:sp>
        <p:nvSpPr>
          <p:cNvPr id="16" name="TextBox 16"/>
          <p:cNvSpPr txBox="1"/>
          <p:nvPr/>
        </p:nvSpPr>
        <p:spPr>
          <a:xfrm>
            <a:off x="6963245" y="353389"/>
            <a:ext cx="12074161" cy="647827"/>
          </a:xfrm>
          <a:prstGeom prst="rect">
            <a:avLst/>
          </a:prstGeom>
        </p:spPr>
        <p:txBody>
          <a:bodyPr lIns="0" tIns="0" rIns="0" bIns="0" rtlCol="0" anchor="t">
            <a:spAutoFit/>
          </a:bodyPr>
          <a:lstStyle/>
          <a:p>
            <a:pPr marL="0" lvl="0" indent="0" algn="l">
              <a:lnSpc>
                <a:spcPts val="4858"/>
              </a:lnSpc>
              <a:spcBef>
                <a:spcPct val="0"/>
              </a:spcBef>
            </a:pPr>
            <a:r>
              <a:rPr lang="en-US" sz="4299" b="1" spc="-128">
                <a:solidFill>
                  <a:srgbClr val="0053A1"/>
                </a:solidFill>
                <a:latin typeface="Poppins Bold"/>
                <a:ea typeface="Poppins Bold"/>
                <a:cs typeface="Poppins Bold"/>
                <a:sym typeface="Poppins Bold"/>
              </a:rPr>
              <a:t>III. Update on AI at EU level </a:t>
            </a:r>
          </a:p>
        </p:txBody>
      </p:sp>
      <p:sp>
        <p:nvSpPr>
          <p:cNvPr id="17" name="TextBox 17"/>
          <p:cNvSpPr txBox="1"/>
          <p:nvPr/>
        </p:nvSpPr>
        <p:spPr>
          <a:xfrm>
            <a:off x="6963245" y="1124177"/>
            <a:ext cx="10296055" cy="641223"/>
          </a:xfrm>
          <a:prstGeom prst="rect">
            <a:avLst/>
          </a:prstGeom>
        </p:spPr>
        <p:txBody>
          <a:bodyPr lIns="0" tIns="0" rIns="0" bIns="0" rtlCol="0" anchor="t">
            <a:spAutoFit/>
          </a:bodyPr>
          <a:lstStyle/>
          <a:p>
            <a:pPr algn="l">
              <a:lnSpc>
                <a:spcPts val="5081"/>
              </a:lnSpc>
            </a:pPr>
            <a:r>
              <a:rPr lang="en-US" sz="3629">
                <a:solidFill>
                  <a:srgbClr val="0053A1"/>
                </a:solidFill>
                <a:latin typeface="Poppins"/>
                <a:ea typeface="Poppins"/>
                <a:cs typeface="Poppins"/>
                <a:sym typeface="Poppins"/>
              </a:rPr>
              <a:t>b. Digital Omnibus : consequences AI Act </a:t>
            </a:r>
          </a:p>
        </p:txBody>
      </p:sp>
      <p:sp>
        <p:nvSpPr>
          <p:cNvPr id="18" name="TextBox 18"/>
          <p:cNvSpPr txBox="1"/>
          <p:nvPr/>
        </p:nvSpPr>
        <p:spPr>
          <a:xfrm>
            <a:off x="6963245" y="2028839"/>
            <a:ext cx="10296055" cy="5199380"/>
          </a:xfrm>
          <a:prstGeom prst="rect">
            <a:avLst/>
          </a:prstGeom>
        </p:spPr>
        <p:txBody>
          <a:bodyPr lIns="0" tIns="0" rIns="0" bIns="0" rtlCol="0" anchor="t">
            <a:spAutoFit/>
          </a:bodyPr>
          <a:lstStyle/>
          <a:p>
            <a:pPr algn="just">
              <a:lnSpc>
                <a:spcPts val="3219"/>
              </a:lnSpc>
            </a:pPr>
            <a:r>
              <a:rPr lang="en-US" sz="2299">
                <a:solidFill>
                  <a:srgbClr val="0053A1"/>
                </a:solidFill>
                <a:latin typeface="Poppins"/>
                <a:ea typeface="Poppins"/>
                <a:cs typeface="Poppins"/>
                <a:sym typeface="Poppins"/>
              </a:rPr>
              <a:t>The EP voted on 26 March 2026 for some changes to the text COM(2025) 836 proposed by the Commission.</a:t>
            </a:r>
          </a:p>
          <a:p>
            <a:pPr algn="just">
              <a:lnSpc>
                <a:spcPts val="3219"/>
              </a:lnSpc>
            </a:pPr>
            <a:endParaRPr lang="en-US" sz="2299">
              <a:solidFill>
                <a:srgbClr val="0053A1"/>
              </a:solidFill>
              <a:latin typeface="Poppins"/>
              <a:ea typeface="Poppins"/>
              <a:cs typeface="Poppins"/>
              <a:sym typeface="Poppins"/>
            </a:endParaRPr>
          </a:p>
          <a:p>
            <a:pPr algn="just">
              <a:lnSpc>
                <a:spcPts val="3219"/>
              </a:lnSpc>
            </a:pPr>
            <a:r>
              <a:rPr lang="en-US" sz="2299">
                <a:solidFill>
                  <a:srgbClr val="0053A1"/>
                </a:solidFill>
                <a:latin typeface="Poppins"/>
                <a:ea typeface="Poppins"/>
                <a:cs typeface="Poppins"/>
                <a:sym typeface="Poppins"/>
              </a:rPr>
              <a:t>Ceemet actions: </a:t>
            </a:r>
          </a:p>
          <a:p>
            <a:pPr marL="496567" lvl="1" indent="-248284" algn="l">
              <a:lnSpc>
                <a:spcPts val="3219"/>
              </a:lnSpc>
              <a:buFont typeface="Arial"/>
              <a:buChar char="•"/>
            </a:pPr>
            <a:r>
              <a:rPr lang="en-US" sz="2299">
                <a:solidFill>
                  <a:srgbClr val="0053A1"/>
                </a:solidFill>
                <a:latin typeface="Poppins"/>
                <a:ea typeface="Poppins"/>
                <a:cs typeface="Poppins"/>
                <a:sym typeface="Poppins"/>
              </a:rPr>
              <a:t>Make sure that Digital Omnibus on AI will keep employment tools in high-risks level to avoid a specific legislation on AI at Workplace.</a:t>
            </a:r>
          </a:p>
          <a:p>
            <a:pPr marL="496567" lvl="1" indent="-248284" algn="l">
              <a:lnSpc>
                <a:spcPts val="3219"/>
              </a:lnSpc>
              <a:buFont typeface="Arial"/>
              <a:buChar char="•"/>
            </a:pPr>
            <a:r>
              <a:rPr lang="en-US" sz="2299">
                <a:solidFill>
                  <a:srgbClr val="0053A1"/>
                </a:solidFill>
                <a:latin typeface="Poppins"/>
                <a:ea typeface="Poppins"/>
                <a:cs typeface="Poppins"/>
                <a:sym typeface="Poppins"/>
              </a:rPr>
              <a:t>Coordinate with Orgalim to advocate for the replacement of Annex A with Annex B, which allows for a distinction between safety-related functions and non-safety-related functions and lists existing directives. </a:t>
            </a:r>
          </a:p>
          <a:p>
            <a:pPr marL="496567" lvl="1" indent="-248284" algn="l">
              <a:lnSpc>
                <a:spcPts val="3219"/>
              </a:lnSpc>
              <a:spcBef>
                <a:spcPct val="0"/>
              </a:spcBef>
              <a:buFont typeface="Arial"/>
              <a:buChar char="•"/>
            </a:pPr>
            <a:r>
              <a:rPr lang="en-US" sz="2299">
                <a:solidFill>
                  <a:srgbClr val="0053A1"/>
                </a:solidFill>
                <a:latin typeface="Poppins"/>
                <a:ea typeface="Poppins"/>
                <a:cs typeface="Poppins"/>
                <a:sym typeface="Poppins"/>
              </a:rPr>
              <a:t>Follow with Orgalim efforts to amend the existing directives to incorporate the requirements of the AI Act regarding high-risk tools.</a:t>
            </a:r>
          </a:p>
        </p:txBody>
      </p:sp>
      <p:sp>
        <p:nvSpPr>
          <p:cNvPr id="19" name="TextBox 19"/>
          <p:cNvSpPr txBox="1"/>
          <p:nvPr/>
        </p:nvSpPr>
        <p:spPr>
          <a:xfrm>
            <a:off x="6963245" y="8760622"/>
            <a:ext cx="10296055" cy="798830"/>
          </a:xfrm>
          <a:prstGeom prst="rect">
            <a:avLst/>
          </a:prstGeom>
        </p:spPr>
        <p:txBody>
          <a:bodyPr lIns="0" tIns="0" rIns="0" bIns="0" rtlCol="0" anchor="t">
            <a:spAutoFit/>
          </a:bodyPr>
          <a:lstStyle/>
          <a:p>
            <a:pPr marL="496567" lvl="1" indent="-248284" algn="l">
              <a:lnSpc>
                <a:spcPts val="3219"/>
              </a:lnSpc>
              <a:buFont typeface="Arial"/>
              <a:buChar char="•"/>
            </a:pPr>
            <a:r>
              <a:rPr lang="en-US" sz="2299">
                <a:solidFill>
                  <a:srgbClr val="0053A1"/>
                </a:solidFill>
                <a:latin typeface="Poppins"/>
                <a:ea typeface="Poppins"/>
                <a:cs typeface="Poppins"/>
                <a:sym typeface="Poppins"/>
              </a:rPr>
              <a:t>Trilogue meeting is planned on 28th April 2026</a:t>
            </a:r>
          </a:p>
          <a:p>
            <a:pPr algn="l">
              <a:lnSpc>
                <a:spcPts val="3219"/>
              </a:lnSpc>
            </a:pPr>
            <a:endParaRPr lang="en-US" sz="2299">
              <a:solidFill>
                <a:srgbClr val="0053A1"/>
              </a:solidFill>
              <a:latin typeface="Poppins"/>
              <a:ea typeface="Poppins"/>
              <a:cs typeface="Poppins"/>
              <a:sym typeface="Poppin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42907" y="10016500"/>
            <a:ext cx="20973813" cy="734301"/>
            <a:chOff x="0" y="0"/>
            <a:chExt cx="11607985" cy="406400"/>
          </a:xfrm>
        </p:grpSpPr>
        <p:sp>
          <p:nvSpPr>
            <p:cNvPr id="3" name="Freeform 3"/>
            <p:cNvSpPr/>
            <p:nvPr/>
          </p:nvSpPr>
          <p:spPr>
            <a:xfrm>
              <a:off x="0" y="0"/>
              <a:ext cx="11607985" cy="406400"/>
            </a:xfrm>
            <a:custGeom>
              <a:avLst/>
              <a:gdLst/>
              <a:ahLst/>
              <a:cxnLst/>
              <a:rect l="l" t="t" r="r" b="b"/>
              <a:pathLst>
                <a:path w="11607985" h="40640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5414E4"/>
            </a:solidFill>
          </p:spPr>
          <p:txBody>
            <a:bodyPr/>
            <a:lstStyle/>
            <a:p>
              <a:endParaRPr lang="en-BE"/>
            </a:p>
          </p:txBody>
        </p:sp>
        <p:sp>
          <p:nvSpPr>
            <p:cNvPr id="4" name="TextBox 4"/>
            <p:cNvSpPr txBox="1"/>
            <p:nvPr/>
          </p:nvSpPr>
          <p:spPr>
            <a:xfrm>
              <a:off x="0" y="-57150"/>
              <a:ext cx="11607985" cy="4635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2488624" y="10016500"/>
            <a:ext cx="13310752" cy="734301"/>
            <a:chOff x="0" y="0"/>
            <a:chExt cx="7366854" cy="406400"/>
          </a:xfrm>
        </p:grpSpPr>
        <p:sp>
          <p:nvSpPr>
            <p:cNvPr id="6" name="Freeform 6"/>
            <p:cNvSpPr/>
            <p:nvPr/>
          </p:nvSpPr>
          <p:spPr>
            <a:xfrm>
              <a:off x="0" y="0"/>
              <a:ext cx="7366853" cy="406400"/>
            </a:xfrm>
            <a:custGeom>
              <a:avLst/>
              <a:gdLst/>
              <a:ahLst/>
              <a:cxnLst/>
              <a:rect l="l" t="t" r="r" b="b"/>
              <a:pathLst>
                <a:path w="7366853" h="40640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F75441"/>
            </a:solidFill>
          </p:spPr>
          <p:txBody>
            <a:bodyPr/>
            <a:lstStyle/>
            <a:p>
              <a:endParaRPr lang="en-BE"/>
            </a:p>
          </p:txBody>
        </p:sp>
        <p:sp>
          <p:nvSpPr>
            <p:cNvPr id="7" name="TextBox 7"/>
            <p:cNvSpPr txBox="1"/>
            <p:nvPr/>
          </p:nvSpPr>
          <p:spPr>
            <a:xfrm>
              <a:off x="0" y="-57150"/>
              <a:ext cx="7366854" cy="46355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4131384" y="10016500"/>
            <a:ext cx="10025232" cy="734301"/>
            <a:chOff x="0" y="0"/>
            <a:chExt cx="5548478" cy="406400"/>
          </a:xfrm>
        </p:grpSpPr>
        <p:sp>
          <p:nvSpPr>
            <p:cNvPr id="9" name="Freeform 9"/>
            <p:cNvSpPr/>
            <p:nvPr/>
          </p:nvSpPr>
          <p:spPr>
            <a:xfrm>
              <a:off x="0" y="0"/>
              <a:ext cx="5548478" cy="406400"/>
            </a:xfrm>
            <a:custGeom>
              <a:avLst/>
              <a:gdLst/>
              <a:ahLst/>
              <a:cxnLst/>
              <a:rect l="l" t="t" r="r" b="b"/>
              <a:pathLst>
                <a:path w="5548478" h="40640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F75441"/>
            </a:solidFill>
          </p:spPr>
          <p:txBody>
            <a:bodyPr/>
            <a:lstStyle/>
            <a:p>
              <a:endParaRPr lang="en-BE"/>
            </a:p>
          </p:txBody>
        </p:sp>
        <p:sp>
          <p:nvSpPr>
            <p:cNvPr id="10" name="TextBox 10"/>
            <p:cNvSpPr txBox="1"/>
            <p:nvPr/>
          </p:nvSpPr>
          <p:spPr>
            <a:xfrm>
              <a:off x="0" y="-57150"/>
              <a:ext cx="5548478" cy="4635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7003078" y="-1668110"/>
            <a:ext cx="13623274" cy="13623220"/>
            <a:chOff x="0" y="0"/>
            <a:chExt cx="6350000" cy="6349975"/>
          </a:xfrm>
        </p:grpSpPr>
        <p:sp>
          <p:nvSpPr>
            <p:cNvPr id="12" name="Freeform 12"/>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l="-38888" r="-38888"/>
              </a:stretch>
            </a:blipFill>
          </p:spPr>
          <p:txBody>
            <a:bodyPr/>
            <a:lstStyle/>
            <a:p>
              <a:endParaRPr lang="en-BE"/>
            </a:p>
          </p:txBody>
        </p:sp>
      </p:grpSp>
      <p:grpSp>
        <p:nvGrpSpPr>
          <p:cNvPr id="13" name="Group 13"/>
          <p:cNvGrpSpPr/>
          <p:nvPr/>
        </p:nvGrpSpPr>
        <p:grpSpPr>
          <a:xfrm>
            <a:off x="6963245" y="5831754"/>
            <a:ext cx="2544132" cy="941853"/>
            <a:chOff x="0" y="0"/>
            <a:chExt cx="1993866" cy="738141"/>
          </a:xfrm>
        </p:grpSpPr>
        <p:sp>
          <p:nvSpPr>
            <p:cNvPr id="14" name="Freeform 14"/>
            <p:cNvSpPr/>
            <p:nvPr/>
          </p:nvSpPr>
          <p:spPr>
            <a:xfrm>
              <a:off x="0" y="0"/>
              <a:ext cx="1993866" cy="738141"/>
            </a:xfrm>
            <a:custGeom>
              <a:avLst/>
              <a:gdLst/>
              <a:ahLst/>
              <a:cxnLst/>
              <a:rect l="l" t="t" r="r" b="b"/>
              <a:pathLst>
                <a:path w="1993866" h="738141">
                  <a:moveTo>
                    <a:pt x="1790666" y="0"/>
                  </a:moveTo>
                  <a:cubicBezTo>
                    <a:pt x="1902891" y="0"/>
                    <a:pt x="1993866" y="165239"/>
                    <a:pt x="1993866" y="369071"/>
                  </a:cubicBezTo>
                  <a:cubicBezTo>
                    <a:pt x="1993866" y="572903"/>
                    <a:pt x="1902891" y="738141"/>
                    <a:pt x="1790666" y="738141"/>
                  </a:cubicBezTo>
                  <a:lnTo>
                    <a:pt x="203200" y="738141"/>
                  </a:lnTo>
                  <a:cubicBezTo>
                    <a:pt x="90976" y="738141"/>
                    <a:pt x="0" y="572903"/>
                    <a:pt x="0" y="369071"/>
                  </a:cubicBezTo>
                  <a:cubicBezTo>
                    <a:pt x="0" y="165239"/>
                    <a:pt x="90976" y="0"/>
                    <a:pt x="203200" y="0"/>
                  </a:cubicBezTo>
                  <a:close/>
                </a:path>
              </a:pathLst>
            </a:custGeom>
            <a:solidFill>
              <a:srgbClr val="F75441"/>
            </a:solidFill>
            <a:ln cap="sq">
              <a:noFill/>
              <a:prstDash val="solid"/>
              <a:miter/>
            </a:ln>
          </p:spPr>
          <p:txBody>
            <a:bodyPr/>
            <a:lstStyle/>
            <a:p>
              <a:endParaRPr lang="en-BE"/>
            </a:p>
          </p:txBody>
        </p:sp>
        <p:sp>
          <p:nvSpPr>
            <p:cNvPr id="15" name="TextBox 15"/>
            <p:cNvSpPr txBox="1"/>
            <p:nvPr/>
          </p:nvSpPr>
          <p:spPr>
            <a:xfrm>
              <a:off x="0" y="-66675"/>
              <a:ext cx="1993866" cy="804816"/>
            </a:xfrm>
            <a:prstGeom prst="rect">
              <a:avLst/>
            </a:prstGeom>
          </p:spPr>
          <p:txBody>
            <a:bodyPr lIns="50800" tIns="50800" rIns="50800" bIns="50800" rtlCol="0" anchor="ctr"/>
            <a:lstStyle/>
            <a:p>
              <a:pPr algn="ctr">
                <a:lnSpc>
                  <a:spcPts val="3499"/>
                </a:lnSpc>
              </a:pPr>
              <a:r>
                <a:rPr lang="en-US" sz="2499" b="1">
                  <a:solidFill>
                    <a:srgbClr val="FFFFFF"/>
                  </a:solidFill>
                  <a:latin typeface="Poppins Bold"/>
                  <a:ea typeface="Poppins Bold"/>
                  <a:cs typeface="Poppins Bold"/>
                  <a:sym typeface="Poppins Bold"/>
                </a:rPr>
                <a:t>Next step</a:t>
              </a:r>
            </a:p>
          </p:txBody>
        </p:sp>
      </p:grpSp>
      <p:sp>
        <p:nvSpPr>
          <p:cNvPr id="16" name="Freeform 16"/>
          <p:cNvSpPr/>
          <p:nvPr/>
        </p:nvSpPr>
        <p:spPr>
          <a:xfrm>
            <a:off x="15406759" y="7135259"/>
            <a:ext cx="2881241" cy="2881241"/>
          </a:xfrm>
          <a:custGeom>
            <a:avLst/>
            <a:gdLst/>
            <a:ahLst/>
            <a:cxnLst/>
            <a:rect l="l" t="t" r="r" b="b"/>
            <a:pathLst>
              <a:path w="2881241" h="2881241">
                <a:moveTo>
                  <a:pt x="0" y="0"/>
                </a:moveTo>
                <a:lnTo>
                  <a:pt x="2881241" y="0"/>
                </a:lnTo>
                <a:lnTo>
                  <a:pt x="2881241" y="2881241"/>
                </a:lnTo>
                <a:lnTo>
                  <a:pt x="0" y="2881241"/>
                </a:lnTo>
                <a:lnTo>
                  <a:pt x="0" y="0"/>
                </a:lnTo>
                <a:close/>
              </a:path>
            </a:pathLst>
          </a:custGeom>
          <a:blipFill>
            <a:blip r:embed="rId3"/>
            <a:stretch>
              <a:fillRect/>
            </a:stretch>
          </a:blipFill>
        </p:spPr>
        <p:txBody>
          <a:bodyPr/>
          <a:lstStyle/>
          <a:p>
            <a:endParaRPr lang="en-BE"/>
          </a:p>
        </p:txBody>
      </p:sp>
      <p:sp>
        <p:nvSpPr>
          <p:cNvPr id="17" name="TextBox 17"/>
          <p:cNvSpPr txBox="1"/>
          <p:nvPr/>
        </p:nvSpPr>
        <p:spPr>
          <a:xfrm>
            <a:off x="6963245" y="704787"/>
            <a:ext cx="12074161" cy="647827"/>
          </a:xfrm>
          <a:prstGeom prst="rect">
            <a:avLst/>
          </a:prstGeom>
        </p:spPr>
        <p:txBody>
          <a:bodyPr lIns="0" tIns="0" rIns="0" bIns="0" rtlCol="0" anchor="t">
            <a:spAutoFit/>
          </a:bodyPr>
          <a:lstStyle/>
          <a:p>
            <a:pPr marL="0" lvl="0" indent="0" algn="l">
              <a:lnSpc>
                <a:spcPts val="4858"/>
              </a:lnSpc>
              <a:spcBef>
                <a:spcPct val="0"/>
              </a:spcBef>
            </a:pPr>
            <a:r>
              <a:rPr lang="en-US" sz="4299" b="1" spc="-128">
                <a:solidFill>
                  <a:srgbClr val="0053A1"/>
                </a:solidFill>
                <a:latin typeface="Poppins Bold"/>
                <a:ea typeface="Poppins Bold"/>
                <a:cs typeface="Poppins Bold"/>
                <a:sym typeface="Poppins Bold"/>
              </a:rPr>
              <a:t>III. Update on AI at EU level </a:t>
            </a:r>
          </a:p>
        </p:txBody>
      </p:sp>
      <p:sp>
        <p:nvSpPr>
          <p:cNvPr id="18" name="TextBox 18"/>
          <p:cNvSpPr txBox="1"/>
          <p:nvPr/>
        </p:nvSpPr>
        <p:spPr>
          <a:xfrm>
            <a:off x="6963245" y="1708880"/>
            <a:ext cx="10296055" cy="641223"/>
          </a:xfrm>
          <a:prstGeom prst="rect">
            <a:avLst/>
          </a:prstGeom>
        </p:spPr>
        <p:txBody>
          <a:bodyPr lIns="0" tIns="0" rIns="0" bIns="0" rtlCol="0" anchor="t">
            <a:spAutoFit/>
          </a:bodyPr>
          <a:lstStyle/>
          <a:p>
            <a:pPr algn="l">
              <a:lnSpc>
                <a:spcPts val="5081"/>
              </a:lnSpc>
            </a:pPr>
            <a:r>
              <a:rPr lang="en-US" sz="3629">
                <a:solidFill>
                  <a:srgbClr val="0053A1"/>
                </a:solidFill>
                <a:latin typeface="Poppins"/>
                <a:ea typeface="Poppins"/>
                <a:cs typeface="Poppins"/>
                <a:sym typeface="Poppins"/>
              </a:rPr>
              <a:t>c. IMET Project</a:t>
            </a:r>
          </a:p>
        </p:txBody>
      </p:sp>
      <p:sp>
        <p:nvSpPr>
          <p:cNvPr id="19" name="TextBox 19"/>
          <p:cNvSpPr txBox="1"/>
          <p:nvPr/>
        </p:nvSpPr>
        <p:spPr>
          <a:xfrm>
            <a:off x="6963245" y="7078109"/>
            <a:ext cx="10296055" cy="398780"/>
          </a:xfrm>
          <a:prstGeom prst="rect">
            <a:avLst/>
          </a:prstGeom>
        </p:spPr>
        <p:txBody>
          <a:bodyPr lIns="0" tIns="0" rIns="0" bIns="0" rtlCol="0" anchor="t">
            <a:spAutoFit/>
          </a:bodyPr>
          <a:lstStyle/>
          <a:p>
            <a:pPr marL="496567" lvl="1" indent="-248284" algn="l">
              <a:lnSpc>
                <a:spcPts val="3219"/>
              </a:lnSpc>
              <a:buFont typeface="Arial"/>
              <a:buChar char="•"/>
            </a:pPr>
            <a:r>
              <a:rPr lang="en-US" sz="2299">
                <a:solidFill>
                  <a:srgbClr val="0053A1"/>
                </a:solidFill>
                <a:latin typeface="Poppins"/>
                <a:ea typeface="Poppins"/>
                <a:cs typeface="Poppins"/>
                <a:sym typeface="Poppins"/>
              </a:rPr>
              <a:t>Publication of the final report and the manuals</a:t>
            </a:r>
          </a:p>
        </p:txBody>
      </p:sp>
      <p:sp>
        <p:nvSpPr>
          <p:cNvPr id="20" name="TextBox 20"/>
          <p:cNvSpPr txBox="1"/>
          <p:nvPr/>
        </p:nvSpPr>
        <p:spPr>
          <a:xfrm>
            <a:off x="6963245" y="2862838"/>
            <a:ext cx="10296055" cy="2399030"/>
          </a:xfrm>
          <a:prstGeom prst="rect">
            <a:avLst/>
          </a:prstGeom>
        </p:spPr>
        <p:txBody>
          <a:bodyPr lIns="0" tIns="0" rIns="0" bIns="0" rtlCol="0" anchor="t">
            <a:spAutoFit/>
          </a:bodyPr>
          <a:lstStyle/>
          <a:p>
            <a:pPr algn="just">
              <a:lnSpc>
                <a:spcPts val="3219"/>
              </a:lnSpc>
            </a:pPr>
            <a:r>
              <a:rPr lang="en-US" sz="2299">
                <a:solidFill>
                  <a:srgbClr val="0053A1"/>
                </a:solidFill>
                <a:latin typeface="Poppins"/>
                <a:ea typeface="Poppins"/>
                <a:cs typeface="Poppins"/>
                <a:sym typeface="Poppins"/>
              </a:rPr>
              <a:t>Ceemet is associated partner to the </a:t>
            </a:r>
            <a:r>
              <a:rPr lang="en-US" sz="2299" b="1">
                <a:solidFill>
                  <a:srgbClr val="0053A1"/>
                </a:solidFill>
                <a:latin typeface="Poppins Bold"/>
                <a:ea typeface="Poppins Bold"/>
                <a:cs typeface="Poppins Bold"/>
                <a:sym typeface="Poppins Bold"/>
              </a:rPr>
              <a:t>iMET</a:t>
            </a:r>
            <a:r>
              <a:rPr lang="en-US" sz="2299">
                <a:solidFill>
                  <a:srgbClr val="0053A1"/>
                </a:solidFill>
                <a:latin typeface="Poppins"/>
                <a:ea typeface="Poppins"/>
                <a:cs typeface="Poppins"/>
                <a:sym typeface="Poppins"/>
              </a:rPr>
              <a:t> project. This four-year initiative focused on modernising social dialogue and collective bargaining in the context of artificial intelligence in the MET industries.</a:t>
            </a:r>
          </a:p>
          <a:p>
            <a:pPr algn="just">
              <a:lnSpc>
                <a:spcPts val="3219"/>
              </a:lnSpc>
            </a:pPr>
            <a:endParaRPr lang="en-US" sz="2299">
              <a:solidFill>
                <a:srgbClr val="0053A1"/>
              </a:solidFill>
              <a:latin typeface="Poppins"/>
              <a:ea typeface="Poppins"/>
              <a:cs typeface="Poppins"/>
              <a:sym typeface="Poppins"/>
            </a:endParaRPr>
          </a:p>
          <a:p>
            <a:pPr algn="just">
              <a:lnSpc>
                <a:spcPts val="3219"/>
              </a:lnSpc>
              <a:spcBef>
                <a:spcPct val="0"/>
              </a:spcBef>
            </a:pPr>
            <a:r>
              <a:rPr lang="en-US" sz="2299">
                <a:solidFill>
                  <a:srgbClr val="0053A1"/>
                </a:solidFill>
                <a:latin typeface="Poppins"/>
                <a:ea typeface="Poppins"/>
                <a:cs typeface="Poppins"/>
                <a:sym typeface="Poppins"/>
              </a:rPr>
              <a:t>The aims of this project is to publish manuals with guidance to train social partners on how to build social dialogue on AI.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42907" y="10016500"/>
            <a:ext cx="20973813" cy="734301"/>
            <a:chOff x="0" y="0"/>
            <a:chExt cx="11607985" cy="406400"/>
          </a:xfrm>
        </p:grpSpPr>
        <p:sp>
          <p:nvSpPr>
            <p:cNvPr id="3" name="Freeform 3"/>
            <p:cNvSpPr/>
            <p:nvPr/>
          </p:nvSpPr>
          <p:spPr>
            <a:xfrm>
              <a:off x="0" y="0"/>
              <a:ext cx="11607985" cy="406400"/>
            </a:xfrm>
            <a:custGeom>
              <a:avLst/>
              <a:gdLst/>
              <a:ahLst/>
              <a:cxnLst/>
              <a:rect l="l" t="t" r="r" b="b"/>
              <a:pathLst>
                <a:path w="11607985" h="40640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5414E4"/>
            </a:solidFill>
          </p:spPr>
          <p:txBody>
            <a:bodyPr/>
            <a:lstStyle/>
            <a:p>
              <a:endParaRPr lang="en-BE"/>
            </a:p>
          </p:txBody>
        </p:sp>
        <p:sp>
          <p:nvSpPr>
            <p:cNvPr id="4" name="TextBox 4"/>
            <p:cNvSpPr txBox="1"/>
            <p:nvPr/>
          </p:nvSpPr>
          <p:spPr>
            <a:xfrm>
              <a:off x="0" y="-57150"/>
              <a:ext cx="11607985" cy="4635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2488624" y="10016500"/>
            <a:ext cx="13310752" cy="734301"/>
            <a:chOff x="0" y="0"/>
            <a:chExt cx="7366854" cy="406400"/>
          </a:xfrm>
        </p:grpSpPr>
        <p:sp>
          <p:nvSpPr>
            <p:cNvPr id="6" name="Freeform 6"/>
            <p:cNvSpPr/>
            <p:nvPr/>
          </p:nvSpPr>
          <p:spPr>
            <a:xfrm>
              <a:off x="0" y="0"/>
              <a:ext cx="7366853" cy="406400"/>
            </a:xfrm>
            <a:custGeom>
              <a:avLst/>
              <a:gdLst/>
              <a:ahLst/>
              <a:cxnLst/>
              <a:rect l="l" t="t" r="r" b="b"/>
              <a:pathLst>
                <a:path w="7366853" h="40640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F75441"/>
            </a:solidFill>
          </p:spPr>
          <p:txBody>
            <a:bodyPr/>
            <a:lstStyle/>
            <a:p>
              <a:endParaRPr lang="en-BE"/>
            </a:p>
          </p:txBody>
        </p:sp>
        <p:sp>
          <p:nvSpPr>
            <p:cNvPr id="7" name="TextBox 7"/>
            <p:cNvSpPr txBox="1"/>
            <p:nvPr/>
          </p:nvSpPr>
          <p:spPr>
            <a:xfrm>
              <a:off x="0" y="-57150"/>
              <a:ext cx="7366854" cy="46355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4131384" y="10016500"/>
            <a:ext cx="10025232" cy="734301"/>
            <a:chOff x="0" y="0"/>
            <a:chExt cx="5548478" cy="406400"/>
          </a:xfrm>
        </p:grpSpPr>
        <p:sp>
          <p:nvSpPr>
            <p:cNvPr id="9" name="Freeform 9"/>
            <p:cNvSpPr/>
            <p:nvPr/>
          </p:nvSpPr>
          <p:spPr>
            <a:xfrm>
              <a:off x="0" y="0"/>
              <a:ext cx="5548478" cy="406400"/>
            </a:xfrm>
            <a:custGeom>
              <a:avLst/>
              <a:gdLst/>
              <a:ahLst/>
              <a:cxnLst/>
              <a:rect l="l" t="t" r="r" b="b"/>
              <a:pathLst>
                <a:path w="5548478" h="40640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F75441"/>
            </a:solidFill>
          </p:spPr>
          <p:txBody>
            <a:bodyPr/>
            <a:lstStyle/>
            <a:p>
              <a:endParaRPr lang="en-BE"/>
            </a:p>
          </p:txBody>
        </p:sp>
        <p:sp>
          <p:nvSpPr>
            <p:cNvPr id="10" name="TextBox 10"/>
            <p:cNvSpPr txBox="1"/>
            <p:nvPr/>
          </p:nvSpPr>
          <p:spPr>
            <a:xfrm>
              <a:off x="0" y="-57150"/>
              <a:ext cx="5548478" cy="4635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7003078" y="-1668110"/>
            <a:ext cx="13623274" cy="13623220"/>
            <a:chOff x="0" y="0"/>
            <a:chExt cx="6350000" cy="6349975"/>
          </a:xfrm>
        </p:grpSpPr>
        <p:sp>
          <p:nvSpPr>
            <p:cNvPr id="12" name="Freeform 12"/>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l="-12773" r="-65003"/>
              </a:stretch>
            </a:blipFill>
          </p:spPr>
          <p:txBody>
            <a:bodyPr/>
            <a:lstStyle/>
            <a:p>
              <a:endParaRPr lang="en-BE"/>
            </a:p>
          </p:txBody>
        </p:sp>
      </p:grpSp>
      <p:grpSp>
        <p:nvGrpSpPr>
          <p:cNvPr id="13" name="Group 13"/>
          <p:cNvGrpSpPr/>
          <p:nvPr/>
        </p:nvGrpSpPr>
        <p:grpSpPr>
          <a:xfrm>
            <a:off x="6963245" y="6774667"/>
            <a:ext cx="2544132" cy="941853"/>
            <a:chOff x="0" y="0"/>
            <a:chExt cx="1993866" cy="738141"/>
          </a:xfrm>
        </p:grpSpPr>
        <p:sp>
          <p:nvSpPr>
            <p:cNvPr id="14" name="Freeform 14"/>
            <p:cNvSpPr/>
            <p:nvPr/>
          </p:nvSpPr>
          <p:spPr>
            <a:xfrm>
              <a:off x="0" y="0"/>
              <a:ext cx="1993866" cy="738141"/>
            </a:xfrm>
            <a:custGeom>
              <a:avLst/>
              <a:gdLst/>
              <a:ahLst/>
              <a:cxnLst/>
              <a:rect l="l" t="t" r="r" b="b"/>
              <a:pathLst>
                <a:path w="1993866" h="738141">
                  <a:moveTo>
                    <a:pt x="1790666" y="0"/>
                  </a:moveTo>
                  <a:cubicBezTo>
                    <a:pt x="1902891" y="0"/>
                    <a:pt x="1993866" y="165239"/>
                    <a:pt x="1993866" y="369071"/>
                  </a:cubicBezTo>
                  <a:cubicBezTo>
                    <a:pt x="1993866" y="572903"/>
                    <a:pt x="1902891" y="738141"/>
                    <a:pt x="1790666" y="738141"/>
                  </a:cubicBezTo>
                  <a:lnTo>
                    <a:pt x="203200" y="738141"/>
                  </a:lnTo>
                  <a:cubicBezTo>
                    <a:pt x="90976" y="738141"/>
                    <a:pt x="0" y="572903"/>
                    <a:pt x="0" y="369071"/>
                  </a:cubicBezTo>
                  <a:cubicBezTo>
                    <a:pt x="0" y="165239"/>
                    <a:pt x="90976" y="0"/>
                    <a:pt x="203200" y="0"/>
                  </a:cubicBezTo>
                  <a:close/>
                </a:path>
              </a:pathLst>
            </a:custGeom>
            <a:solidFill>
              <a:srgbClr val="F75441"/>
            </a:solidFill>
            <a:ln cap="sq">
              <a:noFill/>
              <a:prstDash val="solid"/>
              <a:miter/>
            </a:ln>
          </p:spPr>
          <p:txBody>
            <a:bodyPr/>
            <a:lstStyle/>
            <a:p>
              <a:endParaRPr lang="en-BE"/>
            </a:p>
          </p:txBody>
        </p:sp>
        <p:sp>
          <p:nvSpPr>
            <p:cNvPr id="15" name="TextBox 15"/>
            <p:cNvSpPr txBox="1"/>
            <p:nvPr/>
          </p:nvSpPr>
          <p:spPr>
            <a:xfrm>
              <a:off x="0" y="-66675"/>
              <a:ext cx="1993866" cy="804816"/>
            </a:xfrm>
            <a:prstGeom prst="rect">
              <a:avLst/>
            </a:prstGeom>
          </p:spPr>
          <p:txBody>
            <a:bodyPr lIns="50800" tIns="50800" rIns="50800" bIns="50800" rtlCol="0" anchor="ctr"/>
            <a:lstStyle/>
            <a:p>
              <a:pPr algn="ctr">
                <a:lnSpc>
                  <a:spcPts val="3499"/>
                </a:lnSpc>
              </a:pPr>
              <a:r>
                <a:rPr lang="en-US" sz="2499" b="1">
                  <a:solidFill>
                    <a:srgbClr val="FFFFFF"/>
                  </a:solidFill>
                  <a:latin typeface="Poppins Bold"/>
                  <a:ea typeface="Poppins Bold"/>
                  <a:cs typeface="Poppins Bold"/>
                  <a:sym typeface="Poppins Bold"/>
                </a:rPr>
                <a:t>Next step</a:t>
              </a:r>
            </a:p>
          </p:txBody>
        </p:sp>
      </p:grpSp>
      <p:sp>
        <p:nvSpPr>
          <p:cNvPr id="16" name="Freeform 16"/>
          <p:cNvSpPr/>
          <p:nvPr/>
        </p:nvSpPr>
        <p:spPr>
          <a:xfrm>
            <a:off x="13715169" y="7404270"/>
            <a:ext cx="4572831" cy="2612230"/>
          </a:xfrm>
          <a:custGeom>
            <a:avLst/>
            <a:gdLst/>
            <a:ahLst/>
            <a:cxnLst/>
            <a:rect l="l" t="t" r="r" b="b"/>
            <a:pathLst>
              <a:path w="4572831" h="2612230">
                <a:moveTo>
                  <a:pt x="0" y="0"/>
                </a:moveTo>
                <a:lnTo>
                  <a:pt x="4572831" y="0"/>
                </a:lnTo>
                <a:lnTo>
                  <a:pt x="4572831" y="2612230"/>
                </a:lnTo>
                <a:lnTo>
                  <a:pt x="0" y="2612230"/>
                </a:lnTo>
                <a:lnTo>
                  <a:pt x="0" y="0"/>
                </a:lnTo>
                <a:close/>
              </a:path>
            </a:pathLst>
          </a:custGeom>
          <a:blipFill>
            <a:blip r:embed="rId3"/>
            <a:stretch>
              <a:fillRect/>
            </a:stretch>
          </a:blipFill>
        </p:spPr>
        <p:txBody>
          <a:bodyPr/>
          <a:lstStyle/>
          <a:p>
            <a:endParaRPr lang="en-BE"/>
          </a:p>
        </p:txBody>
      </p:sp>
      <p:sp>
        <p:nvSpPr>
          <p:cNvPr id="17" name="TextBox 17"/>
          <p:cNvSpPr txBox="1"/>
          <p:nvPr/>
        </p:nvSpPr>
        <p:spPr>
          <a:xfrm>
            <a:off x="6963245" y="704787"/>
            <a:ext cx="12074161" cy="647827"/>
          </a:xfrm>
          <a:prstGeom prst="rect">
            <a:avLst/>
          </a:prstGeom>
        </p:spPr>
        <p:txBody>
          <a:bodyPr lIns="0" tIns="0" rIns="0" bIns="0" rtlCol="0" anchor="t">
            <a:spAutoFit/>
          </a:bodyPr>
          <a:lstStyle/>
          <a:p>
            <a:pPr marL="0" lvl="0" indent="0" algn="l">
              <a:lnSpc>
                <a:spcPts val="4858"/>
              </a:lnSpc>
              <a:spcBef>
                <a:spcPct val="0"/>
              </a:spcBef>
            </a:pPr>
            <a:r>
              <a:rPr lang="en-US" sz="4299" b="1" spc="-128">
                <a:solidFill>
                  <a:srgbClr val="0053A1"/>
                </a:solidFill>
                <a:latin typeface="Poppins Bold"/>
                <a:ea typeface="Poppins Bold"/>
                <a:cs typeface="Poppins Bold"/>
                <a:sym typeface="Poppins Bold"/>
              </a:rPr>
              <a:t>III. Update on AI at EU level </a:t>
            </a:r>
          </a:p>
        </p:txBody>
      </p:sp>
      <p:sp>
        <p:nvSpPr>
          <p:cNvPr id="18" name="TextBox 18"/>
          <p:cNvSpPr txBox="1"/>
          <p:nvPr/>
        </p:nvSpPr>
        <p:spPr>
          <a:xfrm>
            <a:off x="6963245" y="1532519"/>
            <a:ext cx="10296055" cy="641223"/>
          </a:xfrm>
          <a:prstGeom prst="rect">
            <a:avLst/>
          </a:prstGeom>
        </p:spPr>
        <p:txBody>
          <a:bodyPr lIns="0" tIns="0" rIns="0" bIns="0" rtlCol="0" anchor="t">
            <a:spAutoFit/>
          </a:bodyPr>
          <a:lstStyle/>
          <a:p>
            <a:pPr algn="l">
              <a:lnSpc>
                <a:spcPts val="5081"/>
              </a:lnSpc>
            </a:pPr>
            <a:r>
              <a:rPr lang="en-US" sz="3629">
                <a:solidFill>
                  <a:srgbClr val="0053A1"/>
                </a:solidFill>
                <a:latin typeface="Poppins"/>
                <a:ea typeface="Poppins"/>
                <a:cs typeface="Poppins"/>
                <a:sym typeface="Poppins"/>
              </a:rPr>
              <a:t>d. AI@Work Project - EEI</a:t>
            </a:r>
          </a:p>
        </p:txBody>
      </p:sp>
      <p:sp>
        <p:nvSpPr>
          <p:cNvPr id="19" name="TextBox 19"/>
          <p:cNvSpPr txBox="1"/>
          <p:nvPr/>
        </p:nvSpPr>
        <p:spPr>
          <a:xfrm>
            <a:off x="6963245" y="2562824"/>
            <a:ext cx="10296055" cy="3999230"/>
          </a:xfrm>
          <a:prstGeom prst="rect">
            <a:avLst/>
          </a:prstGeom>
        </p:spPr>
        <p:txBody>
          <a:bodyPr lIns="0" tIns="0" rIns="0" bIns="0" rtlCol="0" anchor="t">
            <a:spAutoFit/>
          </a:bodyPr>
          <a:lstStyle/>
          <a:p>
            <a:pPr algn="l">
              <a:lnSpc>
                <a:spcPts val="3219"/>
              </a:lnSpc>
            </a:pPr>
            <a:r>
              <a:rPr lang="en-US" sz="2299">
                <a:solidFill>
                  <a:srgbClr val="0053A1"/>
                </a:solidFill>
                <a:latin typeface="Poppins"/>
                <a:ea typeface="Poppins"/>
                <a:cs typeface="Poppins"/>
                <a:sym typeface="Poppins"/>
              </a:rPr>
              <a:t>Ceemet coordinate the EEI </a:t>
            </a:r>
            <a:r>
              <a:rPr lang="en-US" sz="2299" b="1">
                <a:solidFill>
                  <a:srgbClr val="0053A1"/>
                </a:solidFill>
                <a:latin typeface="Poppins Bold"/>
                <a:ea typeface="Poppins Bold"/>
                <a:cs typeface="Poppins Bold"/>
                <a:sym typeface="Poppins Bold"/>
              </a:rPr>
              <a:t>ai@work</a:t>
            </a:r>
            <a:r>
              <a:rPr lang="en-US" sz="2299">
                <a:solidFill>
                  <a:srgbClr val="0053A1"/>
                </a:solidFill>
                <a:latin typeface="Poppins"/>
                <a:ea typeface="Poppins"/>
                <a:cs typeface="Poppins"/>
                <a:sym typeface="Poppins"/>
              </a:rPr>
              <a:t> project, funded by the European Union, which aims to offer an in-depth analysis of the effects of Artificial Intelligence (AI) on employers and their workforce. </a:t>
            </a:r>
          </a:p>
          <a:p>
            <a:pPr algn="l">
              <a:lnSpc>
                <a:spcPts val="3219"/>
              </a:lnSpc>
            </a:pPr>
            <a:endParaRPr lang="en-US" sz="2299">
              <a:solidFill>
                <a:srgbClr val="0053A1"/>
              </a:solidFill>
              <a:latin typeface="Poppins"/>
              <a:ea typeface="Poppins"/>
              <a:cs typeface="Poppins"/>
              <a:sym typeface="Poppins"/>
            </a:endParaRPr>
          </a:p>
          <a:p>
            <a:pPr algn="l">
              <a:lnSpc>
                <a:spcPts val="3219"/>
              </a:lnSpc>
            </a:pPr>
            <a:r>
              <a:rPr lang="en-US" sz="2299">
                <a:solidFill>
                  <a:srgbClr val="0053A1"/>
                </a:solidFill>
                <a:latin typeface="Poppins"/>
                <a:ea typeface="Poppins"/>
                <a:cs typeface="Poppins"/>
                <a:sym typeface="Poppins"/>
              </a:rPr>
              <a:t>First deliverables:</a:t>
            </a:r>
          </a:p>
          <a:p>
            <a:pPr marL="496567" lvl="1" indent="-248284" algn="l">
              <a:lnSpc>
                <a:spcPts val="3219"/>
              </a:lnSpc>
              <a:buFont typeface="Arial"/>
              <a:buChar char="•"/>
            </a:pPr>
            <a:r>
              <a:rPr lang="en-US" sz="2299">
                <a:solidFill>
                  <a:srgbClr val="0053A1"/>
                </a:solidFill>
                <a:latin typeface="Poppins"/>
                <a:ea typeface="Poppins"/>
                <a:cs typeface="Poppins"/>
                <a:sym typeface="Poppins"/>
              </a:rPr>
              <a:t>Factsheet on regulatory framework</a:t>
            </a:r>
          </a:p>
          <a:p>
            <a:pPr marL="496567" lvl="1" indent="-248284" algn="l">
              <a:lnSpc>
                <a:spcPts val="3219"/>
              </a:lnSpc>
              <a:buFont typeface="Arial"/>
              <a:buChar char="•"/>
            </a:pPr>
            <a:r>
              <a:rPr lang="en-US" sz="2299">
                <a:solidFill>
                  <a:srgbClr val="0053A1"/>
                </a:solidFill>
                <a:latin typeface="Poppins"/>
                <a:ea typeface="Poppins"/>
                <a:cs typeface="Poppins"/>
                <a:sym typeface="Poppins"/>
              </a:rPr>
              <a:t>Business cases (Airbus, Miele, Heuille &amp; Fils)</a:t>
            </a:r>
          </a:p>
          <a:p>
            <a:pPr marL="496567" lvl="1" indent="-248284" algn="l">
              <a:lnSpc>
                <a:spcPts val="3219"/>
              </a:lnSpc>
              <a:buFont typeface="Arial"/>
              <a:buChar char="•"/>
            </a:pPr>
            <a:r>
              <a:rPr lang="en-US" sz="2299">
                <a:solidFill>
                  <a:srgbClr val="0053A1"/>
                </a:solidFill>
                <a:latin typeface="Poppins"/>
                <a:ea typeface="Poppins"/>
                <a:cs typeface="Poppins"/>
                <a:sym typeface="Poppins"/>
              </a:rPr>
              <a:t>Factsheet on AI competitiveness: How the EU compares to the US and China</a:t>
            </a:r>
          </a:p>
          <a:p>
            <a:pPr algn="l">
              <a:lnSpc>
                <a:spcPts val="3219"/>
              </a:lnSpc>
              <a:spcBef>
                <a:spcPct val="0"/>
              </a:spcBef>
            </a:pPr>
            <a:endParaRPr lang="en-US" sz="2299">
              <a:solidFill>
                <a:srgbClr val="0053A1"/>
              </a:solidFill>
              <a:latin typeface="Poppins"/>
              <a:ea typeface="Poppins"/>
              <a:cs typeface="Poppins"/>
              <a:sym typeface="Poppins"/>
            </a:endParaRPr>
          </a:p>
        </p:txBody>
      </p:sp>
      <p:sp>
        <p:nvSpPr>
          <p:cNvPr id="20" name="TextBox 20"/>
          <p:cNvSpPr txBox="1"/>
          <p:nvPr/>
        </p:nvSpPr>
        <p:spPr>
          <a:xfrm>
            <a:off x="6963245" y="7659370"/>
            <a:ext cx="10296055" cy="1598930"/>
          </a:xfrm>
          <a:prstGeom prst="rect">
            <a:avLst/>
          </a:prstGeom>
        </p:spPr>
        <p:txBody>
          <a:bodyPr lIns="0" tIns="0" rIns="0" bIns="0" rtlCol="0" anchor="t">
            <a:spAutoFit/>
          </a:bodyPr>
          <a:lstStyle/>
          <a:p>
            <a:pPr algn="l">
              <a:lnSpc>
                <a:spcPts val="3219"/>
              </a:lnSpc>
            </a:pPr>
            <a:endParaRPr/>
          </a:p>
          <a:p>
            <a:pPr marL="496567" lvl="1" indent="-248284" algn="l">
              <a:lnSpc>
                <a:spcPts val="3219"/>
              </a:lnSpc>
              <a:buFont typeface="Arial"/>
              <a:buChar char="•"/>
            </a:pPr>
            <a:r>
              <a:rPr lang="en-US" sz="2299">
                <a:solidFill>
                  <a:srgbClr val="0053A1"/>
                </a:solidFill>
                <a:latin typeface="Poppins"/>
                <a:ea typeface="Poppins"/>
                <a:cs typeface="Poppins"/>
                <a:sym typeface="Poppins"/>
              </a:rPr>
              <a:t>Factsheet on skills &amp; jobs advertisement</a:t>
            </a:r>
          </a:p>
          <a:p>
            <a:pPr marL="496567" lvl="1" indent="-248284" algn="l">
              <a:lnSpc>
                <a:spcPts val="3219"/>
              </a:lnSpc>
              <a:buFont typeface="Arial"/>
              <a:buChar char="•"/>
            </a:pPr>
            <a:r>
              <a:rPr lang="en-US" sz="2299">
                <a:solidFill>
                  <a:srgbClr val="0053A1"/>
                </a:solidFill>
                <a:latin typeface="Poppins"/>
                <a:ea typeface="Poppins"/>
                <a:cs typeface="Poppins"/>
                <a:sym typeface="Poppins"/>
              </a:rPr>
              <a:t>Survey</a:t>
            </a:r>
          </a:p>
          <a:p>
            <a:pPr algn="l">
              <a:lnSpc>
                <a:spcPts val="3219"/>
              </a:lnSpc>
              <a:spcBef>
                <a:spcPct val="0"/>
              </a:spcBef>
            </a:pPr>
            <a:endParaRPr lang="en-US" sz="2299">
              <a:solidFill>
                <a:srgbClr val="0053A1"/>
              </a:solidFill>
              <a:latin typeface="Poppins"/>
              <a:ea typeface="Poppins"/>
              <a:cs typeface="Poppins"/>
              <a:sym typeface="Poppin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839025">
            <a:off x="1516786" y="-460094"/>
            <a:ext cx="278907" cy="14793052"/>
            <a:chOff x="0" y="0"/>
            <a:chExt cx="73457" cy="3896112"/>
          </a:xfrm>
        </p:grpSpPr>
        <p:sp>
          <p:nvSpPr>
            <p:cNvPr id="3" name="Freeform 3"/>
            <p:cNvSpPr/>
            <p:nvPr/>
          </p:nvSpPr>
          <p:spPr>
            <a:xfrm>
              <a:off x="0" y="0"/>
              <a:ext cx="73457" cy="3896113"/>
            </a:xfrm>
            <a:custGeom>
              <a:avLst/>
              <a:gdLst/>
              <a:ahLst/>
              <a:cxnLst/>
              <a:rect l="l" t="t" r="r" b="b"/>
              <a:pathLst>
                <a:path w="73457" h="3896113">
                  <a:moveTo>
                    <a:pt x="0" y="0"/>
                  </a:moveTo>
                  <a:lnTo>
                    <a:pt x="73457" y="0"/>
                  </a:lnTo>
                  <a:lnTo>
                    <a:pt x="73457" y="3896113"/>
                  </a:lnTo>
                  <a:lnTo>
                    <a:pt x="0" y="3896113"/>
                  </a:lnTo>
                  <a:close/>
                </a:path>
              </a:pathLst>
            </a:custGeom>
            <a:solidFill>
              <a:srgbClr val="F75441"/>
            </a:solidFill>
            <a:ln cap="sq">
              <a:noFill/>
              <a:prstDash val="solid"/>
              <a:miter/>
            </a:ln>
          </p:spPr>
          <p:txBody>
            <a:bodyPr/>
            <a:lstStyle/>
            <a:p>
              <a:endParaRPr lang="en-BE"/>
            </a:p>
          </p:txBody>
        </p:sp>
        <p:sp>
          <p:nvSpPr>
            <p:cNvPr id="4" name="TextBox 4"/>
            <p:cNvSpPr txBox="1"/>
            <p:nvPr/>
          </p:nvSpPr>
          <p:spPr>
            <a:xfrm>
              <a:off x="0" y="-47625"/>
              <a:ext cx="73457" cy="394373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5" name="Group 5"/>
          <p:cNvGrpSpPr/>
          <p:nvPr/>
        </p:nvGrpSpPr>
        <p:grpSpPr>
          <a:xfrm rot="-1839025">
            <a:off x="-4049466" y="1232097"/>
            <a:ext cx="5850996" cy="14793052"/>
            <a:chOff x="0" y="0"/>
            <a:chExt cx="1541003" cy="3896112"/>
          </a:xfrm>
        </p:grpSpPr>
        <p:sp>
          <p:nvSpPr>
            <p:cNvPr id="6" name="Freeform 6"/>
            <p:cNvSpPr/>
            <p:nvPr/>
          </p:nvSpPr>
          <p:spPr>
            <a:xfrm>
              <a:off x="0" y="0"/>
              <a:ext cx="1541003" cy="3896113"/>
            </a:xfrm>
            <a:custGeom>
              <a:avLst/>
              <a:gdLst/>
              <a:ahLst/>
              <a:cxnLst/>
              <a:rect l="l" t="t" r="r" b="b"/>
              <a:pathLst>
                <a:path w="1541003" h="3896113">
                  <a:moveTo>
                    <a:pt x="0" y="0"/>
                  </a:moveTo>
                  <a:lnTo>
                    <a:pt x="1541003" y="0"/>
                  </a:lnTo>
                  <a:lnTo>
                    <a:pt x="1541003" y="3896113"/>
                  </a:lnTo>
                  <a:lnTo>
                    <a:pt x="0" y="3896113"/>
                  </a:lnTo>
                  <a:close/>
                </a:path>
              </a:pathLst>
            </a:custGeom>
            <a:solidFill>
              <a:srgbClr val="F75441"/>
            </a:solidFill>
            <a:ln cap="sq">
              <a:noFill/>
              <a:prstDash val="solid"/>
              <a:miter/>
            </a:ln>
          </p:spPr>
          <p:txBody>
            <a:bodyPr/>
            <a:lstStyle/>
            <a:p>
              <a:endParaRPr lang="en-BE"/>
            </a:p>
          </p:txBody>
        </p:sp>
        <p:sp>
          <p:nvSpPr>
            <p:cNvPr id="7" name="TextBox 7"/>
            <p:cNvSpPr txBox="1"/>
            <p:nvPr/>
          </p:nvSpPr>
          <p:spPr>
            <a:xfrm>
              <a:off x="0" y="-47625"/>
              <a:ext cx="1541003" cy="394373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8" name="Group 8"/>
          <p:cNvGrpSpPr>
            <a:grpSpLocks noChangeAspect="1"/>
          </p:cNvGrpSpPr>
          <p:nvPr/>
        </p:nvGrpSpPr>
        <p:grpSpPr>
          <a:xfrm>
            <a:off x="1225475" y="-118658"/>
            <a:ext cx="15224978" cy="10405658"/>
            <a:chOff x="0" y="0"/>
            <a:chExt cx="5508856" cy="3765081"/>
          </a:xfrm>
        </p:grpSpPr>
        <p:sp>
          <p:nvSpPr>
            <p:cNvPr id="9" name="Freeform 9"/>
            <p:cNvSpPr/>
            <p:nvPr/>
          </p:nvSpPr>
          <p:spPr>
            <a:xfrm>
              <a:off x="0" y="0"/>
              <a:ext cx="5508856" cy="3765081"/>
            </a:xfrm>
            <a:custGeom>
              <a:avLst/>
              <a:gdLst/>
              <a:ahLst/>
              <a:cxnLst/>
              <a:rect l="l" t="t" r="r" b="b"/>
              <a:pathLst>
                <a:path w="5508856" h="3765081">
                  <a:moveTo>
                    <a:pt x="0" y="0"/>
                  </a:moveTo>
                  <a:lnTo>
                    <a:pt x="3335085" y="0"/>
                  </a:lnTo>
                  <a:lnTo>
                    <a:pt x="5508856" y="3765081"/>
                  </a:lnTo>
                  <a:lnTo>
                    <a:pt x="2173770" y="3765081"/>
                  </a:lnTo>
                  <a:lnTo>
                    <a:pt x="0" y="0"/>
                  </a:lnTo>
                  <a:close/>
                </a:path>
              </a:pathLst>
            </a:custGeom>
            <a:solidFill>
              <a:srgbClr val="F75441"/>
            </a:solidFill>
          </p:spPr>
          <p:txBody>
            <a:bodyPr/>
            <a:lstStyle/>
            <a:p>
              <a:endParaRPr lang="en-BE"/>
            </a:p>
          </p:txBody>
        </p:sp>
        <p:sp>
          <p:nvSpPr>
            <p:cNvPr id="10" name="Freeform 10"/>
            <p:cNvSpPr/>
            <p:nvPr/>
          </p:nvSpPr>
          <p:spPr>
            <a:xfrm>
              <a:off x="0" y="0"/>
              <a:ext cx="5508856" cy="3765081"/>
            </a:xfrm>
            <a:custGeom>
              <a:avLst/>
              <a:gdLst/>
              <a:ahLst/>
              <a:cxnLst/>
              <a:rect l="l" t="t" r="r" b="b"/>
              <a:pathLst>
                <a:path w="5508856" h="3765081">
                  <a:moveTo>
                    <a:pt x="0" y="0"/>
                  </a:moveTo>
                  <a:lnTo>
                    <a:pt x="3335085" y="0"/>
                  </a:lnTo>
                  <a:lnTo>
                    <a:pt x="5508856" y="3765081"/>
                  </a:lnTo>
                  <a:lnTo>
                    <a:pt x="2173770" y="3765081"/>
                  </a:lnTo>
                  <a:lnTo>
                    <a:pt x="0" y="0"/>
                  </a:lnTo>
                  <a:close/>
                </a:path>
              </a:pathLst>
            </a:custGeom>
            <a:solidFill>
              <a:srgbClr val="F75441"/>
            </a:solidFill>
          </p:spPr>
          <p:txBody>
            <a:bodyPr/>
            <a:lstStyle/>
            <a:p>
              <a:endParaRPr lang="en-BE"/>
            </a:p>
          </p:txBody>
        </p:sp>
      </p:grpSp>
      <p:grpSp>
        <p:nvGrpSpPr>
          <p:cNvPr id="11" name="Group 11"/>
          <p:cNvGrpSpPr>
            <a:grpSpLocks noChangeAspect="1"/>
          </p:cNvGrpSpPr>
          <p:nvPr/>
        </p:nvGrpSpPr>
        <p:grpSpPr>
          <a:xfrm>
            <a:off x="-2234472" y="-332290"/>
            <a:ext cx="21689463" cy="14823873"/>
            <a:chOff x="0" y="0"/>
            <a:chExt cx="5508856" cy="3765081"/>
          </a:xfrm>
        </p:grpSpPr>
        <p:sp>
          <p:nvSpPr>
            <p:cNvPr id="12" name="Freeform 12"/>
            <p:cNvSpPr/>
            <p:nvPr/>
          </p:nvSpPr>
          <p:spPr>
            <a:xfrm>
              <a:off x="0" y="0"/>
              <a:ext cx="5508856" cy="3765081"/>
            </a:xfrm>
            <a:custGeom>
              <a:avLst/>
              <a:gdLst/>
              <a:ahLst/>
              <a:cxnLst/>
              <a:rect l="l" t="t" r="r" b="b"/>
              <a:pathLst>
                <a:path w="5508856" h="3765081">
                  <a:moveTo>
                    <a:pt x="0" y="0"/>
                  </a:moveTo>
                  <a:lnTo>
                    <a:pt x="3335085" y="0"/>
                  </a:lnTo>
                  <a:lnTo>
                    <a:pt x="5508856" y="3765081"/>
                  </a:lnTo>
                  <a:lnTo>
                    <a:pt x="2173770" y="3765081"/>
                  </a:lnTo>
                  <a:lnTo>
                    <a:pt x="0" y="0"/>
                  </a:lnTo>
                  <a:close/>
                </a:path>
              </a:pathLst>
            </a:custGeom>
            <a:solidFill>
              <a:srgbClr val="F75441"/>
            </a:solidFill>
          </p:spPr>
          <p:txBody>
            <a:bodyPr/>
            <a:lstStyle/>
            <a:p>
              <a:endParaRPr lang="en-BE"/>
            </a:p>
          </p:txBody>
        </p:sp>
        <p:sp>
          <p:nvSpPr>
            <p:cNvPr id="13" name="Freeform 13"/>
            <p:cNvSpPr/>
            <p:nvPr/>
          </p:nvSpPr>
          <p:spPr>
            <a:xfrm>
              <a:off x="0" y="0"/>
              <a:ext cx="5508856" cy="3765081"/>
            </a:xfrm>
            <a:custGeom>
              <a:avLst/>
              <a:gdLst/>
              <a:ahLst/>
              <a:cxnLst/>
              <a:rect l="l" t="t" r="r" b="b"/>
              <a:pathLst>
                <a:path w="5508856" h="3765081">
                  <a:moveTo>
                    <a:pt x="0" y="0"/>
                  </a:moveTo>
                  <a:lnTo>
                    <a:pt x="3335085" y="0"/>
                  </a:lnTo>
                  <a:lnTo>
                    <a:pt x="5508856" y="3765081"/>
                  </a:lnTo>
                  <a:lnTo>
                    <a:pt x="2173770" y="3765081"/>
                  </a:lnTo>
                  <a:lnTo>
                    <a:pt x="0" y="0"/>
                  </a:lnTo>
                  <a:close/>
                </a:path>
              </a:pathLst>
            </a:custGeom>
            <a:blipFill>
              <a:blip r:embed="rId2"/>
              <a:stretch>
                <a:fillRect l="-17725" r="-17725"/>
              </a:stretch>
            </a:blipFill>
          </p:spPr>
          <p:txBody>
            <a:bodyPr/>
            <a:lstStyle/>
            <a:p>
              <a:endParaRPr lang="en-BE"/>
            </a:p>
          </p:txBody>
        </p:sp>
      </p:grpSp>
      <p:grpSp>
        <p:nvGrpSpPr>
          <p:cNvPr id="14" name="Group 14"/>
          <p:cNvGrpSpPr/>
          <p:nvPr/>
        </p:nvGrpSpPr>
        <p:grpSpPr>
          <a:xfrm rot="-1839025">
            <a:off x="13581058" y="-2753106"/>
            <a:ext cx="278907" cy="14793052"/>
            <a:chOff x="0" y="0"/>
            <a:chExt cx="73457" cy="3896112"/>
          </a:xfrm>
        </p:grpSpPr>
        <p:sp>
          <p:nvSpPr>
            <p:cNvPr id="15" name="Freeform 15"/>
            <p:cNvSpPr/>
            <p:nvPr/>
          </p:nvSpPr>
          <p:spPr>
            <a:xfrm>
              <a:off x="0" y="0"/>
              <a:ext cx="73457" cy="3896113"/>
            </a:xfrm>
            <a:custGeom>
              <a:avLst/>
              <a:gdLst/>
              <a:ahLst/>
              <a:cxnLst/>
              <a:rect l="l" t="t" r="r" b="b"/>
              <a:pathLst>
                <a:path w="73457" h="3896113">
                  <a:moveTo>
                    <a:pt x="0" y="0"/>
                  </a:moveTo>
                  <a:lnTo>
                    <a:pt x="73457" y="0"/>
                  </a:lnTo>
                  <a:lnTo>
                    <a:pt x="73457" y="3896113"/>
                  </a:lnTo>
                  <a:lnTo>
                    <a:pt x="0" y="3896113"/>
                  </a:lnTo>
                  <a:close/>
                </a:path>
              </a:pathLst>
            </a:custGeom>
            <a:solidFill>
              <a:srgbClr val="F75441"/>
            </a:solidFill>
            <a:ln cap="sq">
              <a:noFill/>
              <a:prstDash val="solid"/>
              <a:miter/>
            </a:ln>
          </p:spPr>
          <p:txBody>
            <a:bodyPr/>
            <a:lstStyle/>
            <a:p>
              <a:endParaRPr lang="en-BE"/>
            </a:p>
          </p:txBody>
        </p:sp>
        <p:sp>
          <p:nvSpPr>
            <p:cNvPr id="16" name="TextBox 16"/>
            <p:cNvSpPr txBox="1"/>
            <p:nvPr/>
          </p:nvSpPr>
          <p:spPr>
            <a:xfrm>
              <a:off x="0" y="-47625"/>
              <a:ext cx="73457" cy="394373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7" name="Group 17"/>
          <p:cNvGrpSpPr/>
          <p:nvPr/>
        </p:nvGrpSpPr>
        <p:grpSpPr>
          <a:xfrm>
            <a:off x="907879" y="3869982"/>
            <a:ext cx="15217786" cy="2547036"/>
            <a:chOff x="0" y="0"/>
            <a:chExt cx="4007976" cy="670824"/>
          </a:xfrm>
        </p:grpSpPr>
        <p:sp>
          <p:nvSpPr>
            <p:cNvPr id="18" name="Freeform 18"/>
            <p:cNvSpPr/>
            <p:nvPr/>
          </p:nvSpPr>
          <p:spPr>
            <a:xfrm>
              <a:off x="0" y="0"/>
              <a:ext cx="4007977" cy="670824"/>
            </a:xfrm>
            <a:custGeom>
              <a:avLst/>
              <a:gdLst/>
              <a:ahLst/>
              <a:cxnLst/>
              <a:rect l="l" t="t" r="r" b="b"/>
              <a:pathLst>
                <a:path w="4007977" h="670824">
                  <a:moveTo>
                    <a:pt x="0" y="0"/>
                  </a:moveTo>
                  <a:lnTo>
                    <a:pt x="4007977" y="0"/>
                  </a:lnTo>
                  <a:lnTo>
                    <a:pt x="4007977" y="670824"/>
                  </a:lnTo>
                  <a:lnTo>
                    <a:pt x="0" y="670824"/>
                  </a:lnTo>
                  <a:close/>
                </a:path>
              </a:pathLst>
            </a:custGeom>
            <a:solidFill>
              <a:srgbClr val="5414E4"/>
            </a:solidFill>
          </p:spPr>
          <p:txBody>
            <a:bodyPr/>
            <a:lstStyle/>
            <a:p>
              <a:endParaRPr lang="en-BE"/>
            </a:p>
          </p:txBody>
        </p:sp>
        <p:sp>
          <p:nvSpPr>
            <p:cNvPr id="19" name="TextBox 19"/>
            <p:cNvSpPr txBox="1"/>
            <p:nvPr/>
          </p:nvSpPr>
          <p:spPr>
            <a:xfrm>
              <a:off x="0" y="-47625"/>
              <a:ext cx="4007976" cy="718449"/>
            </a:xfrm>
            <a:prstGeom prst="rect">
              <a:avLst/>
            </a:prstGeom>
          </p:spPr>
          <p:txBody>
            <a:bodyPr lIns="50800" tIns="50800" rIns="50800" bIns="50800" rtlCol="0" anchor="ctr"/>
            <a:lstStyle/>
            <a:p>
              <a:pPr algn="ctr">
                <a:lnSpc>
                  <a:spcPts val="2659"/>
                </a:lnSpc>
              </a:pPr>
              <a:endParaRPr/>
            </a:p>
          </p:txBody>
        </p:sp>
      </p:grpSp>
      <p:sp>
        <p:nvSpPr>
          <p:cNvPr id="20" name="TextBox 20"/>
          <p:cNvSpPr txBox="1"/>
          <p:nvPr/>
        </p:nvSpPr>
        <p:spPr>
          <a:xfrm>
            <a:off x="1770009" y="4689056"/>
            <a:ext cx="12786382" cy="899287"/>
          </a:xfrm>
          <a:prstGeom prst="rect">
            <a:avLst/>
          </a:prstGeom>
        </p:spPr>
        <p:txBody>
          <a:bodyPr lIns="0" tIns="0" rIns="0" bIns="0" rtlCol="0" anchor="t">
            <a:spAutoFit/>
          </a:bodyPr>
          <a:lstStyle/>
          <a:p>
            <a:pPr marL="0" lvl="0" indent="0" algn="l">
              <a:lnSpc>
                <a:spcPts val="6553"/>
              </a:lnSpc>
              <a:spcBef>
                <a:spcPct val="0"/>
              </a:spcBef>
            </a:pPr>
            <a:r>
              <a:rPr lang="en-US" sz="5799" b="1" spc="-173">
                <a:solidFill>
                  <a:srgbClr val="FFFFFF"/>
                </a:solidFill>
                <a:latin typeface="Poppins Bold"/>
                <a:ea typeface="Poppins Bold"/>
                <a:cs typeface="Poppins Bold"/>
                <a:sym typeface="Poppins Bold"/>
              </a:rPr>
              <a:t>IV. AOB</a:t>
            </a:r>
          </a:p>
        </p:txBody>
      </p:sp>
      <p:sp>
        <p:nvSpPr>
          <p:cNvPr id="21" name="Freeform 21"/>
          <p:cNvSpPr/>
          <p:nvPr/>
        </p:nvSpPr>
        <p:spPr>
          <a:xfrm>
            <a:off x="13920796" y="633517"/>
            <a:ext cx="3690426" cy="395183"/>
          </a:xfrm>
          <a:custGeom>
            <a:avLst/>
            <a:gdLst/>
            <a:ahLst/>
            <a:cxnLst/>
            <a:rect l="l" t="t" r="r" b="b"/>
            <a:pathLst>
              <a:path w="3690426" h="395183">
                <a:moveTo>
                  <a:pt x="0" y="0"/>
                </a:moveTo>
                <a:lnTo>
                  <a:pt x="3690426" y="0"/>
                </a:lnTo>
                <a:lnTo>
                  <a:pt x="3690426" y="395183"/>
                </a:lnTo>
                <a:lnTo>
                  <a:pt x="0" y="395183"/>
                </a:lnTo>
                <a:lnTo>
                  <a:pt x="0" y="0"/>
                </a:lnTo>
                <a:close/>
              </a:path>
            </a:pathLst>
          </a:custGeom>
          <a:blipFill>
            <a:blip r:embed="rId3"/>
            <a:stretch>
              <a:fillRect/>
            </a:stretch>
          </a:blipFill>
        </p:spPr>
        <p:txBody>
          <a:bodyPr/>
          <a:lstStyle/>
          <a:p>
            <a:endParaRPr lang="en-BE"/>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42907" y="10016500"/>
            <a:ext cx="20973813" cy="734301"/>
            <a:chOff x="0" y="0"/>
            <a:chExt cx="11607985" cy="406400"/>
          </a:xfrm>
        </p:grpSpPr>
        <p:sp>
          <p:nvSpPr>
            <p:cNvPr id="3" name="Freeform 3"/>
            <p:cNvSpPr/>
            <p:nvPr/>
          </p:nvSpPr>
          <p:spPr>
            <a:xfrm>
              <a:off x="0" y="0"/>
              <a:ext cx="11607985" cy="406400"/>
            </a:xfrm>
            <a:custGeom>
              <a:avLst/>
              <a:gdLst/>
              <a:ahLst/>
              <a:cxnLst/>
              <a:rect l="l" t="t" r="r" b="b"/>
              <a:pathLst>
                <a:path w="11607985" h="40640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5414E4"/>
            </a:solidFill>
          </p:spPr>
          <p:txBody>
            <a:bodyPr/>
            <a:lstStyle/>
            <a:p>
              <a:endParaRPr lang="en-BE"/>
            </a:p>
          </p:txBody>
        </p:sp>
        <p:sp>
          <p:nvSpPr>
            <p:cNvPr id="4" name="TextBox 4"/>
            <p:cNvSpPr txBox="1"/>
            <p:nvPr/>
          </p:nvSpPr>
          <p:spPr>
            <a:xfrm>
              <a:off x="0" y="-57150"/>
              <a:ext cx="11607985" cy="4635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2488624" y="10016500"/>
            <a:ext cx="13310752" cy="734301"/>
            <a:chOff x="0" y="0"/>
            <a:chExt cx="7366854" cy="406400"/>
          </a:xfrm>
        </p:grpSpPr>
        <p:sp>
          <p:nvSpPr>
            <p:cNvPr id="6" name="Freeform 6"/>
            <p:cNvSpPr/>
            <p:nvPr/>
          </p:nvSpPr>
          <p:spPr>
            <a:xfrm>
              <a:off x="0" y="0"/>
              <a:ext cx="7366853" cy="406400"/>
            </a:xfrm>
            <a:custGeom>
              <a:avLst/>
              <a:gdLst/>
              <a:ahLst/>
              <a:cxnLst/>
              <a:rect l="l" t="t" r="r" b="b"/>
              <a:pathLst>
                <a:path w="7366853" h="40640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F75441"/>
            </a:solidFill>
          </p:spPr>
          <p:txBody>
            <a:bodyPr/>
            <a:lstStyle/>
            <a:p>
              <a:endParaRPr lang="en-BE"/>
            </a:p>
          </p:txBody>
        </p:sp>
        <p:sp>
          <p:nvSpPr>
            <p:cNvPr id="7" name="TextBox 7"/>
            <p:cNvSpPr txBox="1"/>
            <p:nvPr/>
          </p:nvSpPr>
          <p:spPr>
            <a:xfrm>
              <a:off x="0" y="-57150"/>
              <a:ext cx="7366854" cy="46355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4131384" y="10016500"/>
            <a:ext cx="10025232" cy="734301"/>
            <a:chOff x="0" y="0"/>
            <a:chExt cx="5548478" cy="406400"/>
          </a:xfrm>
        </p:grpSpPr>
        <p:sp>
          <p:nvSpPr>
            <p:cNvPr id="9" name="Freeform 9"/>
            <p:cNvSpPr/>
            <p:nvPr/>
          </p:nvSpPr>
          <p:spPr>
            <a:xfrm>
              <a:off x="0" y="0"/>
              <a:ext cx="5548478" cy="406400"/>
            </a:xfrm>
            <a:custGeom>
              <a:avLst/>
              <a:gdLst/>
              <a:ahLst/>
              <a:cxnLst/>
              <a:rect l="l" t="t" r="r" b="b"/>
              <a:pathLst>
                <a:path w="5548478" h="40640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F75441"/>
            </a:solidFill>
          </p:spPr>
          <p:txBody>
            <a:bodyPr/>
            <a:lstStyle/>
            <a:p>
              <a:endParaRPr lang="en-BE"/>
            </a:p>
          </p:txBody>
        </p:sp>
        <p:sp>
          <p:nvSpPr>
            <p:cNvPr id="10" name="TextBox 10"/>
            <p:cNvSpPr txBox="1"/>
            <p:nvPr/>
          </p:nvSpPr>
          <p:spPr>
            <a:xfrm>
              <a:off x="0" y="-57150"/>
              <a:ext cx="5548478" cy="4635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9931000" y="2640845"/>
            <a:ext cx="9219154" cy="9219154"/>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
              <a:stretch>
                <a:fillRect l="-25046" r="-25046"/>
              </a:stretch>
            </a:blipFill>
          </p:spPr>
          <p:txBody>
            <a:bodyPr/>
            <a:lstStyle/>
            <a:p>
              <a:endParaRPr lang="en-BE"/>
            </a:p>
          </p:txBody>
        </p:sp>
      </p:grpSp>
      <p:sp>
        <p:nvSpPr>
          <p:cNvPr id="13" name="TextBox 13"/>
          <p:cNvSpPr txBox="1"/>
          <p:nvPr/>
        </p:nvSpPr>
        <p:spPr>
          <a:xfrm>
            <a:off x="1028700" y="485775"/>
            <a:ext cx="16972835" cy="647827"/>
          </a:xfrm>
          <a:prstGeom prst="rect">
            <a:avLst/>
          </a:prstGeom>
        </p:spPr>
        <p:txBody>
          <a:bodyPr lIns="0" tIns="0" rIns="0" bIns="0" rtlCol="0" anchor="t">
            <a:spAutoFit/>
          </a:bodyPr>
          <a:lstStyle/>
          <a:p>
            <a:pPr marL="0" lvl="0" indent="0" algn="l">
              <a:lnSpc>
                <a:spcPts val="4858"/>
              </a:lnSpc>
              <a:spcBef>
                <a:spcPct val="0"/>
              </a:spcBef>
            </a:pPr>
            <a:r>
              <a:rPr lang="en-US" sz="4299" b="1" spc="-128">
                <a:solidFill>
                  <a:srgbClr val="0053A1"/>
                </a:solidFill>
                <a:latin typeface="Poppins Bold"/>
                <a:ea typeface="Poppins Bold"/>
                <a:cs typeface="Poppins Bold"/>
                <a:sym typeface="Poppins Bold"/>
              </a:rPr>
              <a:t>IV. AOB</a:t>
            </a:r>
          </a:p>
        </p:txBody>
      </p:sp>
      <p:sp>
        <p:nvSpPr>
          <p:cNvPr id="14" name="TextBox 14"/>
          <p:cNvSpPr txBox="1"/>
          <p:nvPr/>
        </p:nvSpPr>
        <p:spPr>
          <a:xfrm>
            <a:off x="1028700" y="1989021"/>
            <a:ext cx="16403330" cy="1917573"/>
          </a:xfrm>
          <a:prstGeom prst="rect">
            <a:avLst/>
          </a:prstGeom>
        </p:spPr>
        <p:txBody>
          <a:bodyPr lIns="0" tIns="0" rIns="0" bIns="0" rtlCol="0" anchor="t">
            <a:spAutoFit/>
          </a:bodyPr>
          <a:lstStyle/>
          <a:p>
            <a:pPr algn="l">
              <a:lnSpc>
                <a:spcPts val="5081"/>
              </a:lnSpc>
            </a:pPr>
            <a:endParaRPr/>
          </a:p>
          <a:p>
            <a:pPr algn="l">
              <a:lnSpc>
                <a:spcPts val="5081"/>
              </a:lnSpc>
            </a:pPr>
            <a:r>
              <a:rPr lang="en-US" sz="3629">
                <a:solidFill>
                  <a:srgbClr val="0053A1"/>
                </a:solidFill>
                <a:latin typeface="Poppins"/>
                <a:ea typeface="Poppins"/>
                <a:cs typeface="Poppins"/>
                <a:sym typeface="Poppins"/>
              </a:rPr>
              <a:t>a. Next meeting in automun </a:t>
            </a:r>
          </a:p>
          <a:p>
            <a:pPr algn="just">
              <a:lnSpc>
                <a:spcPts val="5081"/>
              </a:lnSpc>
            </a:pPr>
            <a:endParaRPr lang="en-US" sz="3629">
              <a:solidFill>
                <a:srgbClr val="0053A1"/>
              </a:solidFill>
              <a:latin typeface="Poppins"/>
              <a:ea typeface="Poppins"/>
              <a:cs typeface="Poppins"/>
              <a:sym typeface="Poppin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8142053" y="-899719"/>
            <a:ext cx="14626818" cy="8111235"/>
          </a:xfrm>
          <a:custGeom>
            <a:avLst/>
            <a:gdLst/>
            <a:ahLst/>
            <a:cxnLst/>
            <a:rect l="l" t="t" r="r" b="b"/>
            <a:pathLst>
              <a:path w="14626818" h="8111235">
                <a:moveTo>
                  <a:pt x="0" y="0"/>
                </a:moveTo>
                <a:lnTo>
                  <a:pt x="14626818" y="0"/>
                </a:lnTo>
                <a:lnTo>
                  <a:pt x="14626818" y="8111236"/>
                </a:lnTo>
                <a:lnTo>
                  <a:pt x="0" y="8111236"/>
                </a:lnTo>
                <a:lnTo>
                  <a:pt x="0" y="0"/>
                </a:lnTo>
                <a:close/>
              </a:path>
            </a:pathLst>
          </a:custGeom>
          <a:blipFill>
            <a:blip>
              <a:extLst>
                <a:ext uri="{96DAC541-7B7A-43D3-8B79-37D633B846F1}">
                  <asvg:svgBlip xmlns:asvg="http://schemas.microsoft.com/office/drawing/2016/SVG/main" r:embed="rId2"/>
                </a:ext>
              </a:extLst>
            </a:blip>
            <a:stretch>
              <a:fillRect/>
            </a:stretch>
          </a:blipFill>
          <a:ln cap="sq">
            <a:noFill/>
            <a:prstDash val="solid"/>
            <a:miter/>
          </a:ln>
        </p:spPr>
        <p:txBody>
          <a:bodyPr/>
          <a:lstStyle/>
          <a:p>
            <a:endParaRPr lang="en-BE"/>
          </a:p>
        </p:txBody>
      </p:sp>
      <p:sp>
        <p:nvSpPr>
          <p:cNvPr id="3" name="TextBox 3"/>
          <p:cNvSpPr txBox="1"/>
          <p:nvPr/>
        </p:nvSpPr>
        <p:spPr>
          <a:xfrm>
            <a:off x="1750367" y="4840569"/>
            <a:ext cx="8304859" cy="914400"/>
          </a:xfrm>
          <a:prstGeom prst="rect">
            <a:avLst/>
          </a:prstGeom>
        </p:spPr>
        <p:txBody>
          <a:bodyPr lIns="0" tIns="0" rIns="0" bIns="0" rtlCol="0" anchor="t">
            <a:spAutoFit/>
          </a:bodyPr>
          <a:lstStyle/>
          <a:p>
            <a:pPr marL="0" lvl="0" indent="0" algn="just">
              <a:lnSpc>
                <a:spcPts val="6863"/>
              </a:lnSpc>
              <a:spcBef>
                <a:spcPct val="0"/>
              </a:spcBef>
            </a:pPr>
            <a:r>
              <a:rPr lang="en-US" sz="5719" b="1" spc="205">
                <a:solidFill>
                  <a:srgbClr val="0053A1"/>
                </a:solidFill>
                <a:latin typeface="Poppins Bold"/>
                <a:ea typeface="Poppins Bold"/>
                <a:cs typeface="Poppins Bold"/>
                <a:sym typeface="Poppins Bold"/>
              </a:rPr>
              <a:t>for your attention</a:t>
            </a:r>
          </a:p>
        </p:txBody>
      </p:sp>
      <p:sp>
        <p:nvSpPr>
          <p:cNvPr id="4" name="TextBox 4"/>
          <p:cNvSpPr txBox="1"/>
          <p:nvPr/>
        </p:nvSpPr>
        <p:spPr>
          <a:xfrm>
            <a:off x="1750367" y="3451300"/>
            <a:ext cx="7415628" cy="1323975"/>
          </a:xfrm>
          <a:prstGeom prst="rect">
            <a:avLst/>
          </a:prstGeom>
        </p:spPr>
        <p:txBody>
          <a:bodyPr lIns="0" tIns="0" rIns="0" bIns="0" rtlCol="0" anchor="t">
            <a:spAutoFit/>
          </a:bodyPr>
          <a:lstStyle/>
          <a:p>
            <a:pPr marL="0" lvl="0" indent="0" algn="l">
              <a:lnSpc>
                <a:spcPts val="9873"/>
              </a:lnSpc>
              <a:spcBef>
                <a:spcPct val="0"/>
              </a:spcBef>
            </a:pPr>
            <a:r>
              <a:rPr lang="en-US" sz="8227" b="1" u="none" strike="noStrike" spc="296">
                <a:solidFill>
                  <a:srgbClr val="0053A1"/>
                </a:solidFill>
                <a:latin typeface="Poppins Bold"/>
                <a:ea typeface="Poppins Bold"/>
                <a:cs typeface="Poppins Bold"/>
                <a:sym typeface="Poppins Bold"/>
              </a:rPr>
              <a:t>Thank you</a:t>
            </a:r>
          </a:p>
        </p:txBody>
      </p:sp>
      <p:sp>
        <p:nvSpPr>
          <p:cNvPr id="5" name="Freeform 5"/>
          <p:cNvSpPr/>
          <p:nvPr/>
        </p:nvSpPr>
        <p:spPr>
          <a:xfrm>
            <a:off x="1028700" y="902776"/>
            <a:ext cx="5030516" cy="538684"/>
          </a:xfrm>
          <a:custGeom>
            <a:avLst/>
            <a:gdLst/>
            <a:ahLst/>
            <a:cxnLst/>
            <a:rect l="l" t="t" r="r" b="b"/>
            <a:pathLst>
              <a:path w="5030516" h="538684">
                <a:moveTo>
                  <a:pt x="0" y="0"/>
                </a:moveTo>
                <a:lnTo>
                  <a:pt x="5030516" y="0"/>
                </a:lnTo>
                <a:lnTo>
                  <a:pt x="5030516" y="538684"/>
                </a:lnTo>
                <a:lnTo>
                  <a:pt x="0" y="538684"/>
                </a:lnTo>
                <a:lnTo>
                  <a:pt x="0" y="0"/>
                </a:lnTo>
                <a:close/>
              </a:path>
            </a:pathLst>
          </a:custGeom>
          <a:blipFill>
            <a:blip r:embed="rId3"/>
            <a:stretch>
              <a:fillRect/>
            </a:stretch>
          </a:blipFill>
        </p:spPr>
        <p:txBody>
          <a:bodyPr/>
          <a:lstStyle/>
          <a:p>
            <a:endParaRPr lang="en-B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839025">
            <a:off x="1516786" y="-460094"/>
            <a:ext cx="278907" cy="14793052"/>
            <a:chOff x="0" y="0"/>
            <a:chExt cx="73457" cy="3896112"/>
          </a:xfrm>
        </p:grpSpPr>
        <p:sp>
          <p:nvSpPr>
            <p:cNvPr id="3" name="Freeform 3"/>
            <p:cNvSpPr/>
            <p:nvPr/>
          </p:nvSpPr>
          <p:spPr>
            <a:xfrm>
              <a:off x="0" y="0"/>
              <a:ext cx="73457" cy="3896113"/>
            </a:xfrm>
            <a:custGeom>
              <a:avLst/>
              <a:gdLst/>
              <a:ahLst/>
              <a:cxnLst/>
              <a:rect l="l" t="t" r="r" b="b"/>
              <a:pathLst>
                <a:path w="73457" h="3896113">
                  <a:moveTo>
                    <a:pt x="0" y="0"/>
                  </a:moveTo>
                  <a:lnTo>
                    <a:pt x="73457" y="0"/>
                  </a:lnTo>
                  <a:lnTo>
                    <a:pt x="73457" y="3896113"/>
                  </a:lnTo>
                  <a:lnTo>
                    <a:pt x="0" y="3896113"/>
                  </a:lnTo>
                  <a:close/>
                </a:path>
              </a:pathLst>
            </a:custGeom>
            <a:solidFill>
              <a:srgbClr val="F75441"/>
            </a:solidFill>
            <a:ln cap="sq">
              <a:noFill/>
              <a:prstDash val="solid"/>
              <a:miter/>
            </a:ln>
          </p:spPr>
          <p:txBody>
            <a:bodyPr/>
            <a:lstStyle/>
            <a:p>
              <a:endParaRPr lang="en-BE"/>
            </a:p>
          </p:txBody>
        </p:sp>
        <p:sp>
          <p:nvSpPr>
            <p:cNvPr id="4" name="TextBox 4"/>
            <p:cNvSpPr txBox="1"/>
            <p:nvPr/>
          </p:nvSpPr>
          <p:spPr>
            <a:xfrm>
              <a:off x="0" y="-47625"/>
              <a:ext cx="73457" cy="394373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5" name="Group 5"/>
          <p:cNvGrpSpPr/>
          <p:nvPr/>
        </p:nvGrpSpPr>
        <p:grpSpPr>
          <a:xfrm rot="-1839025">
            <a:off x="-4049466" y="1232097"/>
            <a:ext cx="5850996" cy="14793052"/>
            <a:chOff x="0" y="0"/>
            <a:chExt cx="1541003" cy="3896112"/>
          </a:xfrm>
        </p:grpSpPr>
        <p:sp>
          <p:nvSpPr>
            <p:cNvPr id="6" name="Freeform 6"/>
            <p:cNvSpPr/>
            <p:nvPr/>
          </p:nvSpPr>
          <p:spPr>
            <a:xfrm>
              <a:off x="0" y="0"/>
              <a:ext cx="1541003" cy="3896113"/>
            </a:xfrm>
            <a:custGeom>
              <a:avLst/>
              <a:gdLst/>
              <a:ahLst/>
              <a:cxnLst/>
              <a:rect l="l" t="t" r="r" b="b"/>
              <a:pathLst>
                <a:path w="1541003" h="3896113">
                  <a:moveTo>
                    <a:pt x="0" y="0"/>
                  </a:moveTo>
                  <a:lnTo>
                    <a:pt x="1541003" y="0"/>
                  </a:lnTo>
                  <a:lnTo>
                    <a:pt x="1541003" y="3896113"/>
                  </a:lnTo>
                  <a:lnTo>
                    <a:pt x="0" y="3896113"/>
                  </a:lnTo>
                  <a:close/>
                </a:path>
              </a:pathLst>
            </a:custGeom>
            <a:solidFill>
              <a:srgbClr val="F75441"/>
            </a:solidFill>
            <a:ln cap="sq">
              <a:noFill/>
              <a:prstDash val="solid"/>
              <a:miter/>
            </a:ln>
          </p:spPr>
          <p:txBody>
            <a:bodyPr/>
            <a:lstStyle/>
            <a:p>
              <a:endParaRPr lang="en-BE"/>
            </a:p>
          </p:txBody>
        </p:sp>
        <p:sp>
          <p:nvSpPr>
            <p:cNvPr id="7" name="TextBox 7"/>
            <p:cNvSpPr txBox="1"/>
            <p:nvPr/>
          </p:nvSpPr>
          <p:spPr>
            <a:xfrm>
              <a:off x="0" y="-47625"/>
              <a:ext cx="1541003" cy="394373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8" name="Group 8"/>
          <p:cNvGrpSpPr>
            <a:grpSpLocks noChangeAspect="1"/>
          </p:cNvGrpSpPr>
          <p:nvPr/>
        </p:nvGrpSpPr>
        <p:grpSpPr>
          <a:xfrm>
            <a:off x="1225475" y="-118658"/>
            <a:ext cx="15224978" cy="10405658"/>
            <a:chOff x="0" y="0"/>
            <a:chExt cx="5508856" cy="3765081"/>
          </a:xfrm>
        </p:grpSpPr>
        <p:sp>
          <p:nvSpPr>
            <p:cNvPr id="9" name="Freeform 9"/>
            <p:cNvSpPr/>
            <p:nvPr/>
          </p:nvSpPr>
          <p:spPr>
            <a:xfrm>
              <a:off x="0" y="0"/>
              <a:ext cx="5508856" cy="3765081"/>
            </a:xfrm>
            <a:custGeom>
              <a:avLst/>
              <a:gdLst/>
              <a:ahLst/>
              <a:cxnLst/>
              <a:rect l="l" t="t" r="r" b="b"/>
              <a:pathLst>
                <a:path w="5508856" h="3765081">
                  <a:moveTo>
                    <a:pt x="0" y="0"/>
                  </a:moveTo>
                  <a:lnTo>
                    <a:pt x="3335085" y="0"/>
                  </a:lnTo>
                  <a:lnTo>
                    <a:pt x="5508856" y="3765081"/>
                  </a:lnTo>
                  <a:lnTo>
                    <a:pt x="2173770" y="3765081"/>
                  </a:lnTo>
                  <a:lnTo>
                    <a:pt x="0" y="0"/>
                  </a:lnTo>
                  <a:close/>
                </a:path>
              </a:pathLst>
            </a:custGeom>
            <a:solidFill>
              <a:srgbClr val="F75441"/>
            </a:solidFill>
          </p:spPr>
          <p:txBody>
            <a:bodyPr/>
            <a:lstStyle/>
            <a:p>
              <a:endParaRPr lang="en-BE"/>
            </a:p>
          </p:txBody>
        </p:sp>
        <p:sp>
          <p:nvSpPr>
            <p:cNvPr id="10" name="Freeform 10"/>
            <p:cNvSpPr/>
            <p:nvPr/>
          </p:nvSpPr>
          <p:spPr>
            <a:xfrm>
              <a:off x="0" y="0"/>
              <a:ext cx="5508856" cy="3765081"/>
            </a:xfrm>
            <a:custGeom>
              <a:avLst/>
              <a:gdLst/>
              <a:ahLst/>
              <a:cxnLst/>
              <a:rect l="l" t="t" r="r" b="b"/>
              <a:pathLst>
                <a:path w="5508856" h="3765081">
                  <a:moveTo>
                    <a:pt x="0" y="0"/>
                  </a:moveTo>
                  <a:lnTo>
                    <a:pt x="3335085" y="0"/>
                  </a:lnTo>
                  <a:lnTo>
                    <a:pt x="5508856" y="3765081"/>
                  </a:lnTo>
                  <a:lnTo>
                    <a:pt x="2173770" y="3765081"/>
                  </a:lnTo>
                  <a:lnTo>
                    <a:pt x="0" y="0"/>
                  </a:lnTo>
                  <a:close/>
                </a:path>
              </a:pathLst>
            </a:custGeom>
            <a:solidFill>
              <a:srgbClr val="F75441"/>
            </a:solidFill>
          </p:spPr>
          <p:txBody>
            <a:bodyPr/>
            <a:lstStyle/>
            <a:p>
              <a:endParaRPr lang="en-BE"/>
            </a:p>
          </p:txBody>
        </p:sp>
      </p:grpSp>
      <p:grpSp>
        <p:nvGrpSpPr>
          <p:cNvPr id="11" name="Group 11"/>
          <p:cNvGrpSpPr>
            <a:grpSpLocks noChangeAspect="1"/>
          </p:cNvGrpSpPr>
          <p:nvPr/>
        </p:nvGrpSpPr>
        <p:grpSpPr>
          <a:xfrm>
            <a:off x="-2234472" y="-332290"/>
            <a:ext cx="21689463" cy="14823873"/>
            <a:chOff x="0" y="0"/>
            <a:chExt cx="5508856" cy="3765081"/>
          </a:xfrm>
        </p:grpSpPr>
        <p:sp>
          <p:nvSpPr>
            <p:cNvPr id="12" name="Freeform 12"/>
            <p:cNvSpPr/>
            <p:nvPr/>
          </p:nvSpPr>
          <p:spPr>
            <a:xfrm>
              <a:off x="0" y="0"/>
              <a:ext cx="5508856" cy="3765081"/>
            </a:xfrm>
            <a:custGeom>
              <a:avLst/>
              <a:gdLst/>
              <a:ahLst/>
              <a:cxnLst/>
              <a:rect l="l" t="t" r="r" b="b"/>
              <a:pathLst>
                <a:path w="5508856" h="3765081">
                  <a:moveTo>
                    <a:pt x="0" y="0"/>
                  </a:moveTo>
                  <a:lnTo>
                    <a:pt x="3335085" y="0"/>
                  </a:lnTo>
                  <a:lnTo>
                    <a:pt x="5508856" y="3765081"/>
                  </a:lnTo>
                  <a:lnTo>
                    <a:pt x="2173770" y="3765081"/>
                  </a:lnTo>
                  <a:lnTo>
                    <a:pt x="0" y="0"/>
                  </a:lnTo>
                  <a:close/>
                </a:path>
              </a:pathLst>
            </a:custGeom>
            <a:solidFill>
              <a:srgbClr val="F75441"/>
            </a:solidFill>
          </p:spPr>
          <p:txBody>
            <a:bodyPr/>
            <a:lstStyle/>
            <a:p>
              <a:endParaRPr lang="en-BE"/>
            </a:p>
          </p:txBody>
        </p:sp>
        <p:sp>
          <p:nvSpPr>
            <p:cNvPr id="13" name="Freeform 13"/>
            <p:cNvSpPr/>
            <p:nvPr/>
          </p:nvSpPr>
          <p:spPr>
            <a:xfrm>
              <a:off x="0" y="0"/>
              <a:ext cx="5508856" cy="3765081"/>
            </a:xfrm>
            <a:custGeom>
              <a:avLst/>
              <a:gdLst/>
              <a:ahLst/>
              <a:cxnLst/>
              <a:rect l="l" t="t" r="r" b="b"/>
              <a:pathLst>
                <a:path w="5508856" h="3765081">
                  <a:moveTo>
                    <a:pt x="0" y="0"/>
                  </a:moveTo>
                  <a:lnTo>
                    <a:pt x="3335085" y="0"/>
                  </a:lnTo>
                  <a:lnTo>
                    <a:pt x="5508856" y="3765081"/>
                  </a:lnTo>
                  <a:lnTo>
                    <a:pt x="2173770" y="3765081"/>
                  </a:lnTo>
                  <a:lnTo>
                    <a:pt x="0" y="0"/>
                  </a:lnTo>
                  <a:close/>
                </a:path>
              </a:pathLst>
            </a:custGeom>
            <a:blipFill>
              <a:blip r:embed="rId2"/>
              <a:stretch>
                <a:fillRect t="-1758" b="-1758"/>
              </a:stretch>
            </a:blipFill>
          </p:spPr>
          <p:txBody>
            <a:bodyPr/>
            <a:lstStyle/>
            <a:p>
              <a:endParaRPr lang="en-BE"/>
            </a:p>
          </p:txBody>
        </p:sp>
      </p:grpSp>
      <p:grpSp>
        <p:nvGrpSpPr>
          <p:cNvPr id="14" name="Group 14"/>
          <p:cNvGrpSpPr/>
          <p:nvPr/>
        </p:nvGrpSpPr>
        <p:grpSpPr>
          <a:xfrm rot="-1839025">
            <a:off x="13581058" y="-2753106"/>
            <a:ext cx="278907" cy="14793052"/>
            <a:chOff x="0" y="0"/>
            <a:chExt cx="73457" cy="3896112"/>
          </a:xfrm>
        </p:grpSpPr>
        <p:sp>
          <p:nvSpPr>
            <p:cNvPr id="15" name="Freeform 15"/>
            <p:cNvSpPr/>
            <p:nvPr/>
          </p:nvSpPr>
          <p:spPr>
            <a:xfrm>
              <a:off x="0" y="0"/>
              <a:ext cx="73457" cy="3896113"/>
            </a:xfrm>
            <a:custGeom>
              <a:avLst/>
              <a:gdLst/>
              <a:ahLst/>
              <a:cxnLst/>
              <a:rect l="l" t="t" r="r" b="b"/>
              <a:pathLst>
                <a:path w="73457" h="3896113">
                  <a:moveTo>
                    <a:pt x="0" y="0"/>
                  </a:moveTo>
                  <a:lnTo>
                    <a:pt x="73457" y="0"/>
                  </a:lnTo>
                  <a:lnTo>
                    <a:pt x="73457" y="3896113"/>
                  </a:lnTo>
                  <a:lnTo>
                    <a:pt x="0" y="3896113"/>
                  </a:lnTo>
                  <a:close/>
                </a:path>
              </a:pathLst>
            </a:custGeom>
            <a:solidFill>
              <a:srgbClr val="F75441"/>
            </a:solidFill>
            <a:ln cap="sq">
              <a:noFill/>
              <a:prstDash val="solid"/>
              <a:miter/>
            </a:ln>
          </p:spPr>
          <p:txBody>
            <a:bodyPr/>
            <a:lstStyle/>
            <a:p>
              <a:endParaRPr lang="en-BE"/>
            </a:p>
          </p:txBody>
        </p:sp>
        <p:sp>
          <p:nvSpPr>
            <p:cNvPr id="16" name="TextBox 16"/>
            <p:cNvSpPr txBox="1"/>
            <p:nvPr/>
          </p:nvSpPr>
          <p:spPr>
            <a:xfrm>
              <a:off x="0" y="-47625"/>
              <a:ext cx="73457" cy="394373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7" name="Group 17"/>
          <p:cNvGrpSpPr/>
          <p:nvPr/>
        </p:nvGrpSpPr>
        <p:grpSpPr>
          <a:xfrm>
            <a:off x="907879" y="3869982"/>
            <a:ext cx="15217786" cy="2547036"/>
            <a:chOff x="0" y="0"/>
            <a:chExt cx="4007976" cy="670824"/>
          </a:xfrm>
        </p:grpSpPr>
        <p:sp>
          <p:nvSpPr>
            <p:cNvPr id="18" name="Freeform 18"/>
            <p:cNvSpPr/>
            <p:nvPr/>
          </p:nvSpPr>
          <p:spPr>
            <a:xfrm>
              <a:off x="0" y="0"/>
              <a:ext cx="4007977" cy="670824"/>
            </a:xfrm>
            <a:custGeom>
              <a:avLst/>
              <a:gdLst/>
              <a:ahLst/>
              <a:cxnLst/>
              <a:rect l="l" t="t" r="r" b="b"/>
              <a:pathLst>
                <a:path w="4007977" h="670824">
                  <a:moveTo>
                    <a:pt x="0" y="0"/>
                  </a:moveTo>
                  <a:lnTo>
                    <a:pt x="4007977" y="0"/>
                  </a:lnTo>
                  <a:lnTo>
                    <a:pt x="4007977" y="670824"/>
                  </a:lnTo>
                  <a:lnTo>
                    <a:pt x="0" y="670824"/>
                  </a:lnTo>
                  <a:close/>
                </a:path>
              </a:pathLst>
            </a:custGeom>
            <a:solidFill>
              <a:srgbClr val="5414E4"/>
            </a:solidFill>
          </p:spPr>
          <p:txBody>
            <a:bodyPr/>
            <a:lstStyle/>
            <a:p>
              <a:endParaRPr lang="en-BE"/>
            </a:p>
          </p:txBody>
        </p:sp>
        <p:sp>
          <p:nvSpPr>
            <p:cNvPr id="19" name="TextBox 19"/>
            <p:cNvSpPr txBox="1"/>
            <p:nvPr/>
          </p:nvSpPr>
          <p:spPr>
            <a:xfrm>
              <a:off x="0" y="-47625"/>
              <a:ext cx="4007976" cy="718449"/>
            </a:xfrm>
            <a:prstGeom prst="rect">
              <a:avLst/>
            </a:prstGeom>
          </p:spPr>
          <p:txBody>
            <a:bodyPr lIns="50800" tIns="50800" rIns="50800" bIns="50800" rtlCol="0" anchor="ctr"/>
            <a:lstStyle/>
            <a:p>
              <a:pPr algn="ctr">
                <a:lnSpc>
                  <a:spcPts val="2659"/>
                </a:lnSpc>
              </a:pPr>
              <a:endParaRPr/>
            </a:p>
          </p:txBody>
        </p:sp>
      </p:grpSp>
      <p:sp>
        <p:nvSpPr>
          <p:cNvPr id="20" name="TextBox 20"/>
          <p:cNvSpPr txBox="1"/>
          <p:nvPr/>
        </p:nvSpPr>
        <p:spPr>
          <a:xfrm>
            <a:off x="1770009" y="4689056"/>
            <a:ext cx="12786382" cy="899287"/>
          </a:xfrm>
          <a:prstGeom prst="rect">
            <a:avLst/>
          </a:prstGeom>
        </p:spPr>
        <p:txBody>
          <a:bodyPr lIns="0" tIns="0" rIns="0" bIns="0" rtlCol="0" anchor="t">
            <a:spAutoFit/>
          </a:bodyPr>
          <a:lstStyle/>
          <a:p>
            <a:pPr marL="0" lvl="0" indent="0" algn="l">
              <a:lnSpc>
                <a:spcPts val="6553"/>
              </a:lnSpc>
              <a:spcBef>
                <a:spcPct val="0"/>
              </a:spcBef>
            </a:pPr>
            <a:r>
              <a:rPr lang="en-US" sz="5799" b="1" spc="-173">
                <a:solidFill>
                  <a:srgbClr val="FFFFFF"/>
                </a:solidFill>
                <a:latin typeface="Poppins Bold"/>
                <a:ea typeface="Poppins Bold"/>
                <a:cs typeface="Poppins Bold"/>
                <a:sym typeface="Poppins Bold"/>
              </a:rPr>
              <a:t>Introduction</a:t>
            </a:r>
          </a:p>
        </p:txBody>
      </p:sp>
      <p:sp>
        <p:nvSpPr>
          <p:cNvPr id="21" name="Freeform 21"/>
          <p:cNvSpPr/>
          <p:nvPr/>
        </p:nvSpPr>
        <p:spPr>
          <a:xfrm>
            <a:off x="13920796" y="633517"/>
            <a:ext cx="3690426" cy="395183"/>
          </a:xfrm>
          <a:custGeom>
            <a:avLst/>
            <a:gdLst/>
            <a:ahLst/>
            <a:cxnLst/>
            <a:rect l="l" t="t" r="r" b="b"/>
            <a:pathLst>
              <a:path w="3690426" h="395183">
                <a:moveTo>
                  <a:pt x="0" y="0"/>
                </a:moveTo>
                <a:lnTo>
                  <a:pt x="3690426" y="0"/>
                </a:lnTo>
                <a:lnTo>
                  <a:pt x="3690426" y="395183"/>
                </a:lnTo>
                <a:lnTo>
                  <a:pt x="0" y="395183"/>
                </a:lnTo>
                <a:lnTo>
                  <a:pt x="0" y="0"/>
                </a:lnTo>
                <a:close/>
              </a:path>
            </a:pathLst>
          </a:custGeom>
          <a:blipFill>
            <a:blip r:embed="rId3"/>
            <a:stretch>
              <a:fillRect/>
            </a:stretch>
          </a:blipFill>
        </p:spPr>
        <p:txBody>
          <a:bodyPr/>
          <a:lstStyle/>
          <a:p>
            <a:endParaRPr lang="en-BE"/>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839025">
            <a:off x="1516786" y="-460094"/>
            <a:ext cx="278907" cy="14793052"/>
            <a:chOff x="0" y="0"/>
            <a:chExt cx="73457" cy="3896112"/>
          </a:xfrm>
        </p:grpSpPr>
        <p:sp>
          <p:nvSpPr>
            <p:cNvPr id="3" name="Freeform 3"/>
            <p:cNvSpPr/>
            <p:nvPr/>
          </p:nvSpPr>
          <p:spPr>
            <a:xfrm>
              <a:off x="0" y="0"/>
              <a:ext cx="73457" cy="3896113"/>
            </a:xfrm>
            <a:custGeom>
              <a:avLst/>
              <a:gdLst/>
              <a:ahLst/>
              <a:cxnLst/>
              <a:rect l="l" t="t" r="r" b="b"/>
              <a:pathLst>
                <a:path w="73457" h="3896113">
                  <a:moveTo>
                    <a:pt x="0" y="0"/>
                  </a:moveTo>
                  <a:lnTo>
                    <a:pt x="73457" y="0"/>
                  </a:lnTo>
                  <a:lnTo>
                    <a:pt x="73457" y="3896113"/>
                  </a:lnTo>
                  <a:lnTo>
                    <a:pt x="0" y="3896113"/>
                  </a:lnTo>
                  <a:close/>
                </a:path>
              </a:pathLst>
            </a:custGeom>
            <a:solidFill>
              <a:srgbClr val="F75441"/>
            </a:solidFill>
            <a:ln cap="sq">
              <a:noFill/>
              <a:prstDash val="solid"/>
              <a:miter/>
            </a:ln>
          </p:spPr>
          <p:txBody>
            <a:bodyPr/>
            <a:lstStyle/>
            <a:p>
              <a:endParaRPr lang="en-BE"/>
            </a:p>
          </p:txBody>
        </p:sp>
        <p:sp>
          <p:nvSpPr>
            <p:cNvPr id="4" name="TextBox 4"/>
            <p:cNvSpPr txBox="1"/>
            <p:nvPr/>
          </p:nvSpPr>
          <p:spPr>
            <a:xfrm>
              <a:off x="0" y="-47625"/>
              <a:ext cx="73457" cy="394373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5" name="Group 5"/>
          <p:cNvGrpSpPr/>
          <p:nvPr/>
        </p:nvGrpSpPr>
        <p:grpSpPr>
          <a:xfrm rot="-1839025">
            <a:off x="-4049466" y="1232097"/>
            <a:ext cx="5850996" cy="14793052"/>
            <a:chOff x="0" y="0"/>
            <a:chExt cx="1541003" cy="3896112"/>
          </a:xfrm>
        </p:grpSpPr>
        <p:sp>
          <p:nvSpPr>
            <p:cNvPr id="6" name="Freeform 6"/>
            <p:cNvSpPr/>
            <p:nvPr/>
          </p:nvSpPr>
          <p:spPr>
            <a:xfrm>
              <a:off x="0" y="0"/>
              <a:ext cx="1541003" cy="3896113"/>
            </a:xfrm>
            <a:custGeom>
              <a:avLst/>
              <a:gdLst/>
              <a:ahLst/>
              <a:cxnLst/>
              <a:rect l="l" t="t" r="r" b="b"/>
              <a:pathLst>
                <a:path w="1541003" h="3896113">
                  <a:moveTo>
                    <a:pt x="0" y="0"/>
                  </a:moveTo>
                  <a:lnTo>
                    <a:pt x="1541003" y="0"/>
                  </a:lnTo>
                  <a:lnTo>
                    <a:pt x="1541003" y="3896113"/>
                  </a:lnTo>
                  <a:lnTo>
                    <a:pt x="0" y="3896113"/>
                  </a:lnTo>
                  <a:close/>
                </a:path>
              </a:pathLst>
            </a:custGeom>
            <a:solidFill>
              <a:srgbClr val="F75441"/>
            </a:solidFill>
            <a:ln cap="sq">
              <a:noFill/>
              <a:prstDash val="solid"/>
              <a:miter/>
            </a:ln>
          </p:spPr>
          <p:txBody>
            <a:bodyPr/>
            <a:lstStyle/>
            <a:p>
              <a:endParaRPr lang="en-BE"/>
            </a:p>
          </p:txBody>
        </p:sp>
        <p:sp>
          <p:nvSpPr>
            <p:cNvPr id="7" name="TextBox 7"/>
            <p:cNvSpPr txBox="1"/>
            <p:nvPr/>
          </p:nvSpPr>
          <p:spPr>
            <a:xfrm>
              <a:off x="0" y="-47625"/>
              <a:ext cx="1541003" cy="394373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8" name="Group 8"/>
          <p:cNvGrpSpPr>
            <a:grpSpLocks noChangeAspect="1"/>
          </p:cNvGrpSpPr>
          <p:nvPr/>
        </p:nvGrpSpPr>
        <p:grpSpPr>
          <a:xfrm>
            <a:off x="1225475" y="-118658"/>
            <a:ext cx="15224978" cy="10405658"/>
            <a:chOff x="0" y="0"/>
            <a:chExt cx="5508856" cy="3765081"/>
          </a:xfrm>
        </p:grpSpPr>
        <p:sp>
          <p:nvSpPr>
            <p:cNvPr id="9" name="Freeform 9"/>
            <p:cNvSpPr/>
            <p:nvPr/>
          </p:nvSpPr>
          <p:spPr>
            <a:xfrm>
              <a:off x="0" y="0"/>
              <a:ext cx="5508856" cy="3765081"/>
            </a:xfrm>
            <a:custGeom>
              <a:avLst/>
              <a:gdLst/>
              <a:ahLst/>
              <a:cxnLst/>
              <a:rect l="l" t="t" r="r" b="b"/>
              <a:pathLst>
                <a:path w="5508856" h="3765081">
                  <a:moveTo>
                    <a:pt x="0" y="0"/>
                  </a:moveTo>
                  <a:lnTo>
                    <a:pt x="3335085" y="0"/>
                  </a:lnTo>
                  <a:lnTo>
                    <a:pt x="5508856" y="3765081"/>
                  </a:lnTo>
                  <a:lnTo>
                    <a:pt x="2173770" y="3765081"/>
                  </a:lnTo>
                  <a:lnTo>
                    <a:pt x="0" y="0"/>
                  </a:lnTo>
                  <a:close/>
                </a:path>
              </a:pathLst>
            </a:custGeom>
            <a:solidFill>
              <a:srgbClr val="F75441"/>
            </a:solidFill>
          </p:spPr>
          <p:txBody>
            <a:bodyPr/>
            <a:lstStyle/>
            <a:p>
              <a:endParaRPr lang="en-BE"/>
            </a:p>
          </p:txBody>
        </p:sp>
        <p:sp>
          <p:nvSpPr>
            <p:cNvPr id="10" name="Freeform 10"/>
            <p:cNvSpPr/>
            <p:nvPr/>
          </p:nvSpPr>
          <p:spPr>
            <a:xfrm>
              <a:off x="0" y="0"/>
              <a:ext cx="5508856" cy="3765081"/>
            </a:xfrm>
            <a:custGeom>
              <a:avLst/>
              <a:gdLst/>
              <a:ahLst/>
              <a:cxnLst/>
              <a:rect l="l" t="t" r="r" b="b"/>
              <a:pathLst>
                <a:path w="5508856" h="3765081">
                  <a:moveTo>
                    <a:pt x="0" y="0"/>
                  </a:moveTo>
                  <a:lnTo>
                    <a:pt x="3335085" y="0"/>
                  </a:lnTo>
                  <a:lnTo>
                    <a:pt x="5508856" y="3765081"/>
                  </a:lnTo>
                  <a:lnTo>
                    <a:pt x="2173770" y="3765081"/>
                  </a:lnTo>
                  <a:lnTo>
                    <a:pt x="0" y="0"/>
                  </a:lnTo>
                  <a:close/>
                </a:path>
              </a:pathLst>
            </a:custGeom>
            <a:solidFill>
              <a:srgbClr val="F75441"/>
            </a:solidFill>
          </p:spPr>
          <p:txBody>
            <a:bodyPr/>
            <a:lstStyle/>
            <a:p>
              <a:endParaRPr lang="en-BE"/>
            </a:p>
          </p:txBody>
        </p:sp>
      </p:grpSp>
      <p:grpSp>
        <p:nvGrpSpPr>
          <p:cNvPr id="11" name="Group 11"/>
          <p:cNvGrpSpPr>
            <a:grpSpLocks noChangeAspect="1"/>
          </p:cNvGrpSpPr>
          <p:nvPr/>
        </p:nvGrpSpPr>
        <p:grpSpPr>
          <a:xfrm>
            <a:off x="-2234472" y="-332290"/>
            <a:ext cx="21689463" cy="14823873"/>
            <a:chOff x="0" y="0"/>
            <a:chExt cx="5508856" cy="3765081"/>
          </a:xfrm>
        </p:grpSpPr>
        <p:sp>
          <p:nvSpPr>
            <p:cNvPr id="12" name="Freeform 12"/>
            <p:cNvSpPr/>
            <p:nvPr/>
          </p:nvSpPr>
          <p:spPr>
            <a:xfrm>
              <a:off x="0" y="0"/>
              <a:ext cx="5508856" cy="3765081"/>
            </a:xfrm>
            <a:custGeom>
              <a:avLst/>
              <a:gdLst/>
              <a:ahLst/>
              <a:cxnLst/>
              <a:rect l="l" t="t" r="r" b="b"/>
              <a:pathLst>
                <a:path w="5508856" h="3765081">
                  <a:moveTo>
                    <a:pt x="0" y="0"/>
                  </a:moveTo>
                  <a:lnTo>
                    <a:pt x="3335085" y="0"/>
                  </a:lnTo>
                  <a:lnTo>
                    <a:pt x="5508856" y="3765081"/>
                  </a:lnTo>
                  <a:lnTo>
                    <a:pt x="2173770" y="3765081"/>
                  </a:lnTo>
                  <a:lnTo>
                    <a:pt x="0" y="0"/>
                  </a:lnTo>
                  <a:close/>
                </a:path>
              </a:pathLst>
            </a:custGeom>
            <a:solidFill>
              <a:srgbClr val="F75441"/>
            </a:solidFill>
          </p:spPr>
          <p:txBody>
            <a:bodyPr/>
            <a:lstStyle/>
            <a:p>
              <a:endParaRPr lang="en-BE"/>
            </a:p>
          </p:txBody>
        </p:sp>
        <p:sp>
          <p:nvSpPr>
            <p:cNvPr id="13" name="Freeform 13"/>
            <p:cNvSpPr/>
            <p:nvPr/>
          </p:nvSpPr>
          <p:spPr>
            <a:xfrm>
              <a:off x="0" y="0"/>
              <a:ext cx="5508856" cy="3765081"/>
            </a:xfrm>
            <a:custGeom>
              <a:avLst/>
              <a:gdLst/>
              <a:ahLst/>
              <a:cxnLst/>
              <a:rect l="l" t="t" r="r" b="b"/>
              <a:pathLst>
                <a:path w="5508856" h="3765081">
                  <a:moveTo>
                    <a:pt x="0" y="0"/>
                  </a:moveTo>
                  <a:lnTo>
                    <a:pt x="3335085" y="0"/>
                  </a:lnTo>
                  <a:lnTo>
                    <a:pt x="5508856" y="3765081"/>
                  </a:lnTo>
                  <a:lnTo>
                    <a:pt x="2173770" y="3765081"/>
                  </a:lnTo>
                  <a:lnTo>
                    <a:pt x="0" y="0"/>
                  </a:lnTo>
                  <a:close/>
                </a:path>
              </a:pathLst>
            </a:custGeom>
            <a:blipFill>
              <a:blip r:embed="rId2"/>
              <a:stretch>
                <a:fillRect l="-1259" r="-1259"/>
              </a:stretch>
            </a:blipFill>
          </p:spPr>
          <p:txBody>
            <a:bodyPr/>
            <a:lstStyle/>
            <a:p>
              <a:endParaRPr lang="en-BE"/>
            </a:p>
          </p:txBody>
        </p:sp>
      </p:grpSp>
      <p:grpSp>
        <p:nvGrpSpPr>
          <p:cNvPr id="14" name="Group 14"/>
          <p:cNvGrpSpPr/>
          <p:nvPr/>
        </p:nvGrpSpPr>
        <p:grpSpPr>
          <a:xfrm rot="-1839025">
            <a:off x="13581058" y="-2753106"/>
            <a:ext cx="278907" cy="14793052"/>
            <a:chOff x="0" y="0"/>
            <a:chExt cx="73457" cy="3896112"/>
          </a:xfrm>
        </p:grpSpPr>
        <p:sp>
          <p:nvSpPr>
            <p:cNvPr id="15" name="Freeform 15"/>
            <p:cNvSpPr/>
            <p:nvPr/>
          </p:nvSpPr>
          <p:spPr>
            <a:xfrm>
              <a:off x="0" y="0"/>
              <a:ext cx="73457" cy="3896113"/>
            </a:xfrm>
            <a:custGeom>
              <a:avLst/>
              <a:gdLst/>
              <a:ahLst/>
              <a:cxnLst/>
              <a:rect l="l" t="t" r="r" b="b"/>
              <a:pathLst>
                <a:path w="73457" h="3896113">
                  <a:moveTo>
                    <a:pt x="0" y="0"/>
                  </a:moveTo>
                  <a:lnTo>
                    <a:pt x="73457" y="0"/>
                  </a:lnTo>
                  <a:lnTo>
                    <a:pt x="73457" y="3896113"/>
                  </a:lnTo>
                  <a:lnTo>
                    <a:pt x="0" y="3896113"/>
                  </a:lnTo>
                  <a:close/>
                </a:path>
              </a:pathLst>
            </a:custGeom>
            <a:solidFill>
              <a:srgbClr val="F75441"/>
            </a:solidFill>
            <a:ln cap="sq">
              <a:noFill/>
              <a:prstDash val="solid"/>
              <a:miter/>
            </a:ln>
          </p:spPr>
          <p:txBody>
            <a:bodyPr/>
            <a:lstStyle/>
            <a:p>
              <a:endParaRPr lang="en-BE"/>
            </a:p>
          </p:txBody>
        </p:sp>
        <p:sp>
          <p:nvSpPr>
            <p:cNvPr id="16" name="TextBox 16"/>
            <p:cNvSpPr txBox="1"/>
            <p:nvPr/>
          </p:nvSpPr>
          <p:spPr>
            <a:xfrm>
              <a:off x="0" y="-47625"/>
              <a:ext cx="73457" cy="394373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7" name="Group 17"/>
          <p:cNvGrpSpPr/>
          <p:nvPr/>
        </p:nvGrpSpPr>
        <p:grpSpPr>
          <a:xfrm>
            <a:off x="907879" y="3869982"/>
            <a:ext cx="15217786" cy="2547036"/>
            <a:chOff x="0" y="0"/>
            <a:chExt cx="4007976" cy="670824"/>
          </a:xfrm>
        </p:grpSpPr>
        <p:sp>
          <p:nvSpPr>
            <p:cNvPr id="18" name="Freeform 18"/>
            <p:cNvSpPr/>
            <p:nvPr/>
          </p:nvSpPr>
          <p:spPr>
            <a:xfrm>
              <a:off x="0" y="0"/>
              <a:ext cx="4007977" cy="670824"/>
            </a:xfrm>
            <a:custGeom>
              <a:avLst/>
              <a:gdLst/>
              <a:ahLst/>
              <a:cxnLst/>
              <a:rect l="l" t="t" r="r" b="b"/>
              <a:pathLst>
                <a:path w="4007977" h="670824">
                  <a:moveTo>
                    <a:pt x="0" y="0"/>
                  </a:moveTo>
                  <a:lnTo>
                    <a:pt x="4007977" y="0"/>
                  </a:lnTo>
                  <a:lnTo>
                    <a:pt x="4007977" y="670824"/>
                  </a:lnTo>
                  <a:lnTo>
                    <a:pt x="0" y="670824"/>
                  </a:lnTo>
                  <a:close/>
                </a:path>
              </a:pathLst>
            </a:custGeom>
            <a:solidFill>
              <a:srgbClr val="5414E4"/>
            </a:solidFill>
          </p:spPr>
          <p:txBody>
            <a:bodyPr/>
            <a:lstStyle/>
            <a:p>
              <a:endParaRPr lang="en-BE"/>
            </a:p>
          </p:txBody>
        </p:sp>
        <p:sp>
          <p:nvSpPr>
            <p:cNvPr id="19" name="TextBox 19"/>
            <p:cNvSpPr txBox="1"/>
            <p:nvPr/>
          </p:nvSpPr>
          <p:spPr>
            <a:xfrm>
              <a:off x="0" y="-47625"/>
              <a:ext cx="4007976" cy="718449"/>
            </a:xfrm>
            <a:prstGeom prst="rect">
              <a:avLst/>
            </a:prstGeom>
          </p:spPr>
          <p:txBody>
            <a:bodyPr lIns="50800" tIns="50800" rIns="50800" bIns="50800" rtlCol="0" anchor="ctr"/>
            <a:lstStyle/>
            <a:p>
              <a:pPr algn="ctr">
                <a:lnSpc>
                  <a:spcPts val="2659"/>
                </a:lnSpc>
              </a:pPr>
              <a:endParaRPr/>
            </a:p>
          </p:txBody>
        </p:sp>
      </p:grpSp>
      <p:sp>
        <p:nvSpPr>
          <p:cNvPr id="20" name="TextBox 20"/>
          <p:cNvSpPr txBox="1"/>
          <p:nvPr/>
        </p:nvSpPr>
        <p:spPr>
          <a:xfrm>
            <a:off x="1770009" y="4689056"/>
            <a:ext cx="14168219" cy="899287"/>
          </a:xfrm>
          <a:prstGeom prst="rect">
            <a:avLst/>
          </a:prstGeom>
        </p:spPr>
        <p:txBody>
          <a:bodyPr lIns="0" tIns="0" rIns="0" bIns="0" rtlCol="0" anchor="t">
            <a:spAutoFit/>
          </a:bodyPr>
          <a:lstStyle/>
          <a:p>
            <a:pPr marL="0" lvl="0" indent="0" algn="l">
              <a:lnSpc>
                <a:spcPts val="6553"/>
              </a:lnSpc>
              <a:spcBef>
                <a:spcPct val="0"/>
              </a:spcBef>
            </a:pPr>
            <a:r>
              <a:rPr lang="en-US" sz="5799" b="1" spc="-173">
                <a:solidFill>
                  <a:srgbClr val="FFFFFF"/>
                </a:solidFill>
                <a:latin typeface="Poppins Bold"/>
                <a:ea typeface="Poppins Bold"/>
                <a:cs typeface="Poppins Bold"/>
                <a:sym typeface="Poppins Bold"/>
              </a:rPr>
              <a:t>I. Presentation by Dr. Mehmet Haklıdır</a:t>
            </a:r>
          </a:p>
        </p:txBody>
      </p:sp>
      <p:sp>
        <p:nvSpPr>
          <p:cNvPr id="21" name="Freeform 21"/>
          <p:cNvSpPr/>
          <p:nvPr/>
        </p:nvSpPr>
        <p:spPr>
          <a:xfrm>
            <a:off x="13920796" y="633517"/>
            <a:ext cx="3690426" cy="395183"/>
          </a:xfrm>
          <a:custGeom>
            <a:avLst/>
            <a:gdLst/>
            <a:ahLst/>
            <a:cxnLst/>
            <a:rect l="l" t="t" r="r" b="b"/>
            <a:pathLst>
              <a:path w="3690426" h="395183">
                <a:moveTo>
                  <a:pt x="0" y="0"/>
                </a:moveTo>
                <a:lnTo>
                  <a:pt x="3690426" y="0"/>
                </a:lnTo>
                <a:lnTo>
                  <a:pt x="3690426" y="395183"/>
                </a:lnTo>
                <a:lnTo>
                  <a:pt x="0" y="395183"/>
                </a:lnTo>
                <a:lnTo>
                  <a:pt x="0" y="0"/>
                </a:lnTo>
                <a:close/>
              </a:path>
            </a:pathLst>
          </a:custGeom>
          <a:blipFill>
            <a:blip r:embed="rId3"/>
            <a:stretch>
              <a:fillRect/>
            </a:stretch>
          </a:blipFill>
        </p:spPr>
        <p:txBody>
          <a:bodyPr/>
          <a:lstStyle/>
          <a:p>
            <a:endParaRPr lang="en-BE"/>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42907" y="10016500"/>
            <a:ext cx="20973813" cy="734301"/>
            <a:chOff x="0" y="0"/>
            <a:chExt cx="11607985" cy="406400"/>
          </a:xfrm>
        </p:grpSpPr>
        <p:sp>
          <p:nvSpPr>
            <p:cNvPr id="3" name="Freeform 3"/>
            <p:cNvSpPr/>
            <p:nvPr/>
          </p:nvSpPr>
          <p:spPr>
            <a:xfrm>
              <a:off x="0" y="0"/>
              <a:ext cx="11607985" cy="406400"/>
            </a:xfrm>
            <a:custGeom>
              <a:avLst/>
              <a:gdLst/>
              <a:ahLst/>
              <a:cxnLst/>
              <a:rect l="l" t="t" r="r" b="b"/>
              <a:pathLst>
                <a:path w="11607985" h="40640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5414E4"/>
            </a:solidFill>
          </p:spPr>
          <p:txBody>
            <a:bodyPr/>
            <a:lstStyle/>
            <a:p>
              <a:endParaRPr lang="en-BE"/>
            </a:p>
          </p:txBody>
        </p:sp>
        <p:sp>
          <p:nvSpPr>
            <p:cNvPr id="4" name="TextBox 4"/>
            <p:cNvSpPr txBox="1"/>
            <p:nvPr/>
          </p:nvSpPr>
          <p:spPr>
            <a:xfrm>
              <a:off x="0" y="-57150"/>
              <a:ext cx="11607985" cy="46355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2488624" y="10016500"/>
            <a:ext cx="13310752" cy="734301"/>
            <a:chOff x="0" y="0"/>
            <a:chExt cx="7366854" cy="406400"/>
          </a:xfrm>
        </p:grpSpPr>
        <p:sp>
          <p:nvSpPr>
            <p:cNvPr id="6" name="Freeform 6"/>
            <p:cNvSpPr/>
            <p:nvPr/>
          </p:nvSpPr>
          <p:spPr>
            <a:xfrm>
              <a:off x="0" y="0"/>
              <a:ext cx="7366853" cy="406400"/>
            </a:xfrm>
            <a:custGeom>
              <a:avLst/>
              <a:gdLst/>
              <a:ahLst/>
              <a:cxnLst/>
              <a:rect l="l" t="t" r="r" b="b"/>
              <a:pathLst>
                <a:path w="7366853" h="40640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F75441"/>
            </a:solidFill>
          </p:spPr>
          <p:txBody>
            <a:bodyPr/>
            <a:lstStyle/>
            <a:p>
              <a:endParaRPr lang="en-BE"/>
            </a:p>
          </p:txBody>
        </p:sp>
        <p:sp>
          <p:nvSpPr>
            <p:cNvPr id="7" name="TextBox 7"/>
            <p:cNvSpPr txBox="1"/>
            <p:nvPr/>
          </p:nvSpPr>
          <p:spPr>
            <a:xfrm>
              <a:off x="0" y="-57150"/>
              <a:ext cx="7366854" cy="46355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4131384" y="10016500"/>
            <a:ext cx="10025232" cy="734301"/>
            <a:chOff x="0" y="0"/>
            <a:chExt cx="5548478" cy="406400"/>
          </a:xfrm>
        </p:grpSpPr>
        <p:sp>
          <p:nvSpPr>
            <p:cNvPr id="9" name="Freeform 9"/>
            <p:cNvSpPr/>
            <p:nvPr/>
          </p:nvSpPr>
          <p:spPr>
            <a:xfrm>
              <a:off x="0" y="0"/>
              <a:ext cx="5548478" cy="406400"/>
            </a:xfrm>
            <a:custGeom>
              <a:avLst/>
              <a:gdLst/>
              <a:ahLst/>
              <a:cxnLst/>
              <a:rect l="l" t="t" r="r" b="b"/>
              <a:pathLst>
                <a:path w="5548478" h="40640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F75441"/>
            </a:solidFill>
          </p:spPr>
          <p:txBody>
            <a:bodyPr/>
            <a:lstStyle/>
            <a:p>
              <a:endParaRPr lang="en-BE"/>
            </a:p>
          </p:txBody>
        </p:sp>
        <p:sp>
          <p:nvSpPr>
            <p:cNvPr id="10" name="TextBox 10"/>
            <p:cNvSpPr txBox="1"/>
            <p:nvPr/>
          </p:nvSpPr>
          <p:spPr>
            <a:xfrm>
              <a:off x="0" y="-57150"/>
              <a:ext cx="5548478" cy="46355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028700" y="3046116"/>
            <a:ext cx="10871576" cy="971318"/>
            <a:chOff x="0" y="0"/>
            <a:chExt cx="2863296" cy="255820"/>
          </a:xfrm>
        </p:grpSpPr>
        <p:sp>
          <p:nvSpPr>
            <p:cNvPr id="12" name="Freeform 12"/>
            <p:cNvSpPr/>
            <p:nvPr/>
          </p:nvSpPr>
          <p:spPr>
            <a:xfrm>
              <a:off x="0" y="0"/>
              <a:ext cx="2863296" cy="255820"/>
            </a:xfrm>
            <a:custGeom>
              <a:avLst/>
              <a:gdLst/>
              <a:ahLst/>
              <a:cxnLst/>
              <a:rect l="l" t="t" r="r" b="b"/>
              <a:pathLst>
                <a:path w="2863296" h="255820">
                  <a:moveTo>
                    <a:pt x="2660096" y="0"/>
                  </a:moveTo>
                  <a:cubicBezTo>
                    <a:pt x="2772320" y="0"/>
                    <a:pt x="2863296" y="57267"/>
                    <a:pt x="2863296" y="127910"/>
                  </a:cubicBezTo>
                  <a:cubicBezTo>
                    <a:pt x="2863296" y="198553"/>
                    <a:pt x="2772320" y="255820"/>
                    <a:pt x="2660096" y="255820"/>
                  </a:cubicBezTo>
                  <a:lnTo>
                    <a:pt x="203200" y="255820"/>
                  </a:lnTo>
                  <a:cubicBezTo>
                    <a:pt x="90976" y="255820"/>
                    <a:pt x="0" y="198553"/>
                    <a:pt x="0" y="127910"/>
                  </a:cubicBezTo>
                  <a:cubicBezTo>
                    <a:pt x="0" y="57267"/>
                    <a:pt x="90976" y="0"/>
                    <a:pt x="203200" y="0"/>
                  </a:cubicBezTo>
                  <a:close/>
                </a:path>
              </a:pathLst>
            </a:custGeom>
            <a:solidFill>
              <a:srgbClr val="F75441"/>
            </a:solidFill>
          </p:spPr>
          <p:txBody>
            <a:bodyPr/>
            <a:lstStyle/>
            <a:p>
              <a:endParaRPr lang="en-BE"/>
            </a:p>
          </p:txBody>
        </p:sp>
        <p:sp>
          <p:nvSpPr>
            <p:cNvPr id="13" name="TextBox 13"/>
            <p:cNvSpPr txBox="1"/>
            <p:nvPr/>
          </p:nvSpPr>
          <p:spPr>
            <a:xfrm>
              <a:off x="0" y="-104775"/>
              <a:ext cx="2863296" cy="360595"/>
            </a:xfrm>
            <a:prstGeom prst="rect">
              <a:avLst/>
            </a:prstGeom>
          </p:spPr>
          <p:txBody>
            <a:bodyPr lIns="50800" tIns="50800" rIns="50800" bIns="50800" rtlCol="0" anchor="ctr"/>
            <a:lstStyle/>
            <a:p>
              <a:pPr algn="ctr">
                <a:lnSpc>
                  <a:spcPts val="5039"/>
                </a:lnSpc>
              </a:pPr>
              <a:r>
                <a:rPr lang="en-US" sz="3599" b="1">
                  <a:solidFill>
                    <a:srgbClr val="FFFFFF"/>
                  </a:solidFill>
                  <a:latin typeface="Poppins Bold"/>
                  <a:ea typeface="Poppins Bold"/>
                  <a:cs typeface="Poppins Bold"/>
                  <a:sym typeface="Poppins Bold"/>
                </a:rPr>
                <a:t>Presentation by Dr. Mehmet Haklıdır</a:t>
              </a:r>
            </a:p>
          </p:txBody>
        </p:sp>
      </p:grpSp>
      <p:grpSp>
        <p:nvGrpSpPr>
          <p:cNvPr id="14" name="Group 14"/>
          <p:cNvGrpSpPr/>
          <p:nvPr/>
        </p:nvGrpSpPr>
        <p:grpSpPr>
          <a:xfrm>
            <a:off x="13314356" y="-1905049"/>
            <a:ext cx="6160142" cy="7168166"/>
            <a:chOff x="0" y="0"/>
            <a:chExt cx="698500" cy="812800"/>
          </a:xfrm>
        </p:grpSpPr>
        <p:sp>
          <p:nvSpPr>
            <p:cNvPr id="15" name="Freeform 15"/>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blipFill>
              <a:blip r:embed="rId2"/>
              <a:stretch>
                <a:fillRect l="-56755" r="-56755"/>
              </a:stretch>
            </a:blipFill>
          </p:spPr>
          <p:txBody>
            <a:bodyPr/>
            <a:lstStyle/>
            <a:p>
              <a:endParaRPr lang="en-BE"/>
            </a:p>
          </p:txBody>
        </p:sp>
      </p:grpSp>
      <p:sp>
        <p:nvSpPr>
          <p:cNvPr id="16" name="Freeform 16"/>
          <p:cNvSpPr/>
          <p:nvPr/>
        </p:nvSpPr>
        <p:spPr>
          <a:xfrm>
            <a:off x="2488624" y="4310315"/>
            <a:ext cx="4718169" cy="4718169"/>
          </a:xfrm>
          <a:custGeom>
            <a:avLst/>
            <a:gdLst/>
            <a:ahLst/>
            <a:cxnLst/>
            <a:rect l="l" t="t" r="r" b="b"/>
            <a:pathLst>
              <a:path w="4718169" h="4718169">
                <a:moveTo>
                  <a:pt x="0" y="0"/>
                </a:moveTo>
                <a:lnTo>
                  <a:pt x="4718169" y="0"/>
                </a:lnTo>
                <a:lnTo>
                  <a:pt x="4718169" y="4718169"/>
                </a:lnTo>
                <a:lnTo>
                  <a:pt x="0" y="4718169"/>
                </a:lnTo>
                <a:lnTo>
                  <a:pt x="0" y="0"/>
                </a:lnTo>
                <a:close/>
              </a:path>
            </a:pathLst>
          </a:custGeom>
          <a:blipFill>
            <a:blip r:embed="rId3"/>
            <a:stretch>
              <a:fillRect/>
            </a:stretch>
          </a:blipFill>
        </p:spPr>
        <p:txBody>
          <a:bodyPr/>
          <a:lstStyle/>
          <a:p>
            <a:endParaRPr lang="en-BE"/>
          </a:p>
        </p:txBody>
      </p:sp>
      <p:sp>
        <p:nvSpPr>
          <p:cNvPr id="17" name="TextBox 17"/>
          <p:cNvSpPr txBox="1"/>
          <p:nvPr/>
        </p:nvSpPr>
        <p:spPr>
          <a:xfrm>
            <a:off x="1028700" y="824578"/>
            <a:ext cx="11752559" cy="1257427"/>
          </a:xfrm>
          <a:prstGeom prst="rect">
            <a:avLst/>
          </a:prstGeom>
        </p:spPr>
        <p:txBody>
          <a:bodyPr lIns="0" tIns="0" rIns="0" bIns="0" rtlCol="0" anchor="t">
            <a:spAutoFit/>
          </a:bodyPr>
          <a:lstStyle/>
          <a:p>
            <a:pPr marL="0" lvl="0" indent="0" algn="l">
              <a:lnSpc>
                <a:spcPts val="4858"/>
              </a:lnSpc>
              <a:spcBef>
                <a:spcPct val="0"/>
              </a:spcBef>
            </a:pPr>
            <a:r>
              <a:rPr lang="en-US" sz="4299" b="1" spc="-128">
                <a:solidFill>
                  <a:srgbClr val="0053A1"/>
                </a:solidFill>
                <a:latin typeface="Poppins Bold"/>
                <a:ea typeface="Poppins Bold"/>
                <a:cs typeface="Poppins Bold"/>
                <a:sym typeface="Poppins Bold"/>
              </a:rPr>
              <a:t>I. AI Governance and Ethics in Workforce Management</a:t>
            </a:r>
          </a:p>
        </p:txBody>
      </p:sp>
      <p:sp>
        <p:nvSpPr>
          <p:cNvPr id="18" name="TextBox 18"/>
          <p:cNvSpPr txBox="1"/>
          <p:nvPr/>
        </p:nvSpPr>
        <p:spPr>
          <a:xfrm>
            <a:off x="9085528" y="6069827"/>
            <a:ext cx="5738488" cy="1103896"/>
          </a:xfrm>
          <a:prstGeom prst="rect">
            <a:avLst/>
          </a:prstGeom>
        </p:spPr>
        <p:txBody>
          <a:bodyPr lIns="0" tIns="0" rIns="0" bIns="0" rtlCol="0" anchor="t">
            <a:spAutoFit/>
          </a:bodyPr>
          <a:lstStyle/>
          <a:p>
            <a:pPr algn="ctr">
              <a:lnSpc>
                <a:spcPts val="4337"/>
              </a:lnSpc>
              <a:spcBef>
                <a:spcPct val="0"/>
              </a:spcBef>
            </a:pPr>
            <a:r>
              <a:rPr lang="en-US" sz="3098">
                <a:solidFill>
                  <a:srgbClr val="0053A1"/>
                </a:solidFill>
                <a:latin typeface="Poppins"/>
                <a:ea typeface="Poppins"/>
                <a:cs typeface="Poppins"/>
                <a:sym typeface="Poppins"/>
              </a:rPr>
              <a:t>Director at TÜBİTAK BİLGEM </a:t>
            </a:r>
          </a:p>
          <a:p>
            <a:pPr algn="ctr">
              <a:lnSpc>
                <a:spcPts val="4337"/>
              </a:lnSpc>
              <a:spcBef>
                <a:spcPct val="0"/>
              </a:spcBef>
            </a:pPr>
            <a:r>
              <a:rPr lang="en-US" sz="3098">
                <a:solidFill>
                  <a:srgbClr val="0053A1"/>
                </a:solidFill>
                <a:latin typeface="Poppins"/>
                <a:ea typeface="Poppins"/>
                <a:cs typeface="Poppins"/>
                <a:sym typeface="Poppins"/>
              </a:rPr>
              <a:t>Artificial Intelligence Institute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839025">
            <a:off x="1516786" y="-460094"/>
            <a:ext cx="278907" cy="14793052"/>
            <a:chOff x="0" y="0"/>
            <a:chExt cx="73457" cy="3896112"/>
          </a:xfrm>
        </p:grpSpPr>
        <p:sp>
          <p:nvSpPr>
            <p:cNvPr id="3" name="Freeform 3"/>
            <p:cNvSpPr/>
            <p:nvPr/>
          </p:nvSpPr>
          <p:spPr>
            <a:xfrm>
              <a:off x="0" y="0"/>
              <a:ext cx="73457" cy="3896113"/>
            </a:xfrm>
            <a:custGeom>
              <a:avLst/>
              <a:gdLst/>
              <a:ahLst/>
              <a:cxnLst/>
              <a:rect l="l" t="t" r="r" b="b"/>
              <a:pathLst>
                <a:path w="73457" h="3896113">
                  <a:moveTo>
                    <a:pt x="0" y="0"/>
                  </a:moveTo>
                  <a:lnTo>
                    <a:pt x="73457" y="0"/>
                  </a:lnTo>
                  <a:lnTo>
                    <a:pt x="73457" y="3896113"/>
                  </a:lnTo>
                  <a:lnTo>
                    <a:pt x="0" y="3896113"/>
                  </a:lnTo>
                  <a:close/>
                </a:path>
              </a:pathLst>
            </a:custGeom>
            <a:solidFill>
              <a:srgbClr val="F75441"/>
            </a:solidFill>
            <a:ln cap="sq">
              <a:noFill/>
              <a:prstDash val="solid"/>
              <a:miter/>
            </a:ln>
          </p:spPr>
          <p:txBody>
            <a:bodyPr/>
            <a:lstStyle/>
            <a:p>
              <a:endParaRPr lang="en-BE"/>
            </a:p>
          </p:txBody>
        </p:sp>
        <p:sp>
          <p:nvSpPr>
            <p:cNvPr id="4" name="TextBox 4"/>
            <p:cNvSpPr txBox="1"/>
            <p:nvPr/>
          </p:nvSpPr>
          <p:spPr>
            <a:xfrm>
              <a:off x="0" y="-47625"/>
              <a:ext cx="73457" cy="394373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5" name="Group 5"/>
          <p:cNvGrpSpPr/>
          <p:nvPr/>
        </p:nvGrpSpPr>
        <p:grpSpPr>
          <a:xfrm rot="-1839025">
            <a:off x="-4049466" y="1232097"/>
            <a:ext cx="5850996" cy="14793052"/>
            <a:chOff x="0" y="0"/>
            <a:chExt cx="1541003" cy="3896112"/>
          </a:xfrm>
        </p:grpSpPr>
        <p:sp>
          <p:nvSpPr>
            <p:cNvPr id="6" name="Freeform 6"/>
            <p:cNvSpPr/>
            <p:nvPr/>
          </p:nvSpPr>
          <p:spPr>
            <a:xfrm>
              <a:off x="0" y="0"/>
              <a:ext cx="1541003" cy="3896113"/>
            </a:xfrm>
            <a:custGeom>
              <a:avLst/>
              <a:gdLst/>
              <a:ahLst/>
              <a:cxnLst/>
              <a:rect l="l" t="t" r="r" b="b"/>
              <a:pathLst>
                <a:path w="1541003" h="3896113">
                  <a:moveTo>
                    <a:pt x="0" y="0"/>
                  </a:moveTo>
                  <a:lnTo>
                    <a:pt x="1541003" y="0"/>
                  </a:lnTo>
                  <a:lnTo>
                    <a:pt x="1541003" y="3896113"/>
                  </a:lnTo>
                  <a:lnTo>
                    <a:pt x="0" y="3896113"/>
                  </a:lnTo>
                  <a:close/>
                </a:path>
              </a:pathLst>
            </a:custGeom>
            <a:solidFill>
              <a:srgbClr val="F75441"/>
            </a:solidFill>
            <a:ln cap="sq">
              <a:noFill/>
              <a:prstDash val="solid"/>
              <a:miter/>
            </a:ln>
          </p:spPr>
          <p:txBody>
            <a:bodyPr/>
            <a:lstStyle/>
            <a:p>
              <a:endParaRPr lang="en-BE"/>
            </a:p>
          </p:txBody>
        </p:sp>
        <p:sp>
          <p:nvSpPr>
            <p:cNvPr id="7" name="TextBox 7"/>
            <p:cNvSpPr txBox="1"/>
            <p:nvPr/>
          </p:nvSpPr>
          <p:spPr>
            <a:xfrm>
              <a:off x="0" y="-47625"/>
              <a:ext cx="1541003" cy="394373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8" name="Group 8"/>
          <p:cNvGrpSpPr>
            <a:grpSpLocks noChangeAspect="1"/>
          </p:cNvGrpSpPr>
          <p:nvPr/>
        </p:nvGrpSpPr>
        <p:grpSpPr>
          <a:xfrm>
            <a:off x="1225475" y="-118658"/>
            <a:ext cx="15224978" cy="10405658"/>
            <a:chOff x="0" y="0"/>
            <a:chExt cx="5508856" cy="3765081"/>
          </a:xfrm>
        </p:grpSpPr>
        <p:sp>
          <p:nvSpPr>
            <p:cNvPr id="9" name="Freeform 9"/>
            <p:cNvSpPr/>
            <p:nvPr/>
          </p:nvSpPr>
          <p:spPr>
            <a:xfrm>
              <a:off x="0" y="0"/>
              <a:ext cx="5508856" cy="3765081"/>
            </a:xfrm>
            <a:custGeom>
              <a:avLst/>
              <a:gdLst/>
              <a:ahLst/>
              <a:cxnLst/>
              <a:rect l="l" t="t" r="r" b="b"/>
              <a:pathLst>
                <a:path w="5508856" h="3765081">
                  <a:moveTo>
                    <a:pt x="0" y="0"/>
                  </a:moveTo>
                  <a:lnTo>
                    <a:pt x="3335085" y="0"/>
                  </a:lnTo>
                  <a:lnTo>
                    <a:pt x="5508856" y="3765081"/>
                  </a:lnTo>
                  <a:lnTo>
                    <a:pt x="2173770" y="3765081"/>
                  </a:lnTo>
                  <a:lnTo>
                    <a:pt x="0" y="0"/>
                  </a:lnTo>
                  <a:close/>
                </a:path>
              </a:pathLst>
            </a:custGeom>
            <a:solidFill>
              <a:srgbClr val="F75441"/>
            </a:solidFill>
          </p:spPr>
          <p:txBody>
            <a:bodyPr/>
            <a:lstStyle/>
            <a:p>
              <a:endParaRPr lang="en-BE"/>
            </a:p>
          </p:txBody>
        </p:sp>
        <p:sp>
          <p:nvSpPr>
            <p:cNvPr id="10" name="Freeform 10"/>
            <p:cNvSpPr/>
            <p:nvPr/>
          </p:nvSpPr>
          <p:spPr>
            <a:xfrm>
              <a:off x="0" y="0"/>
              <a:ext cx="5508856" cy="3765081"/>
            </a:xfrm>
            <a:custGeom>
              <a:avLst/>
              <a:gdLst/>
              <a:ahLst/>
              <a:cxnLst/>
              <a:rect l="l" t="t" r="r" b="b"/>
              <a:pathLst>
                <a:path w="5508856" h="3765081">
                  <a:moveTo>
                    <a:pt x="0" y="0"/>
                  </a:moveTo>
                  <a:lnTo>
                    <a:pt x="3335085" y="0"/>
                  </a:lnTo>
                  <a:lnTo>
                    <a:pt x="5508856" y="3765081"/>
                  </a:lnTo>
                  <a:lnTo>
                    <a:pt x="2173770" y="3765081"/>
                  </a:lnTo>
                  <a:lnTo>
                    <a:pt x="0" y="0"/>
                  </a:lnTo>
                  <a:close/>
                </a:path>
              </a:pathLst>
            </a:custGeom>
            <a:solidFill>
              <a:srgbClr val="F75441"/>
            </a:solidFill>
          </p:spPr>
          <p:txBody>
            <a:bodyPr/>
            <a:lstStyle/>
            <a:p>
              <a:endParaRPr lang="en-BE"/>
            </a:p>
          </p:txBody>
        </p:sp>
      </p:grpSp>
      <p:grpSp>
        <p:nvGrpSpPr>
          <p:cNvPr id="11" name="Group 11"/>
          <p:cNvGrpSpPr>
            <a:grpSpLocks noChangeAspect="1"/>
          </p:cNvGrpSpPr>
          <p:nvPr/>
        </p:nvGrpSpPr>
        <p:grpSpPr>
          <a:xfrm>
            <a:off x="-2234472" y="-332290"/>
            <a:ext cx="21689463" cy="14823873"/>
            <a:chOff x="0" y="0"/>
            <a:chExt cx="5508856" cy="3765081"/>
          </a:xfrm>
        </p:grpSpPr>
        <p:sp>
          <p:nvSpPr>
            <p:cNvPr id="12" name="Freeform 12"/>
            <p:cNvSpPr/>
            <p:nvPr/>
          </p:nvSpPr>
          <p:spPr>
            <a:xfrm>
              <a:off x="0" y="0"/>
              <a:ext cx="5508856" cy="3765081"/>
            </a:xfrm>
            <a:custGeom>
              <a:avLst/>
              <a:gdLst/>
              <a:ahLst/>
              <a:cxnLst/>
              <a:rect l="l" t="t" r="r" b="b"/>
              <a:pathLst>
                <a:path w="5508856" h="3765081">
                  <a:moveTo>
                    <a:pt x="0" y="0"/>
                  </a:moveTo>
                  <a:lnTo>
                    <a:pt x="3335085" y="0"/>
                  </a:lnTo>
                  <a:lnTo>
                    <a:pt x="5508856" y="3765081"/>
                  </a:lnTo>
                  <a:lnTo>
                    <a:pt x="2173770" y="3765081"/>
                  </a:lnTo>
                  <a:lnTo>
                    <a:pt x="0" y="0"/>
                  </a:lnTo>
                  <a:close/>
                </a:path>
              </a:pathLst>
            </a:custGeom>
            <a:solidFill>
              <a:srgbClr val="F75441"/>
            </a:solidFill>
          </p:spPr>
          <p:txBody>
            <a:bodyPr/>
            <a:lstStyle/>
            <a:p>
              <a:endParaRPr lang="en-BE"/>
            </a:p>
          </p:txBody>
        </p:sp>
        <p:sp>
          <p:nvSpPr>
            <p:cNvPr id="13" name="Freeform 13"/>
            <p:cNvSpPr/>
            <p:nvPr/>
          </p:nvSpPr>
          <p:spPr>
            <a:xfrm>
              <a:off x="0" y="0"/>
              <a:ext cx="5508856" cy="3765081"/>
            </a:xfrm>
            <a:custGeom>
              <a:avLst/>
              <a:gdLst/>
              <a:ahLst/>
              <a:cxnLst/>
              <a:rect l="l" t="t" r="r" b="b"/>
              <a:pathLst>
                <a:path w="5508856" h="3765081">
                  <a:moveTo>
                    <a:pt x="0" y="0"/>
                  </a:moveTo>
                  <a:lnTo>
                    <a:pt x="3335085" y="0"/>
                  </a:lnTo>
                  <a:lnTo>
                    <a:pt x="5508856" y="3765081"/>
                  </a:lnTo>
                  <a:lnTo>
                    <a:pt x="2173770" y="3765081"/>
                  </a:lnTo>
                  <a:lnTo>
                    <a:pt x="0" y="0"/>
                  </a:lnTo>
                  <a:close/>
                </a:path>
              </a:pathLst>
            </a:custGeom>
            <a:blipFill>
              <a:blip r:embed="rId2"/>
              <a:stretch>
                <a:fillRect l="-10887" r="-10887"/>
              </a:stretch>
            </a:blipFill>
          </p:spPr>
          <p:txBody>
            <a:bodyPr/>
            <a:lstStyle/>
            <a:p>
              <a:endParaRPr lang="en-BE"/>
            </a:p>
          </p:txBody>
        </p:sp>
      </p:grpSp>
      <p:grpSp>
        <p:nvGrpSpPr>
          <p:cNvPr id="14" name="Group 14"/>
          <p:cNvGrpSpPr/>
          <p:nvPr/>
        </p:nvGrpSpPr>
        <p:grpSpPr>
          <a:xfrm rot="-1839025">
            <a:off x="13581058" y="-2753106"/>
            <a:ext cx="278907" cy="14793052"/>
            <a:chOff x="0" y="0"/>
            <a:chExt cx="73457" cy="3896112"/>
          </a:xfrm>
        </p:grpSpPr>
        <p:sp>
          <p:nvSpPr>
            <p:cNvPr id="15" name="Freeform 15"/>
            <p:cNvSpPr/>
            <p:nvPr/>
          </p:nvSpPr>
          <p:spPr>
            <a:xfrm>
              <a:off x="0" y="0"/>
              <a:ext cx="73457" cy="3896113"/>
            </a:xfrm>
            <a:custGeom>
              <a:avLst/>
              <a:gdLst/>
              <a:ahLst/>
              <a:cxnLst/>
              <a:rect l="l" t="t" r="r" b="b"/>
              <a:pathLst>
                <a:path w="73457" h="3896113">
                  <a:moveTo>
                    <a:pt x="0" y="0"/>
                  </a:moveTo>
                  <a:lnTo>
                    <a:pt x="73457" y="0"/>
                  </a:lnTo>
                  <a:lnTo>
                    <a:pt x="73457" y="3896113"/>
                  </a:lnTo>
                  <a:lnTo>
                    <a:pt x="0" y="3896113"/>
                  </a:lnTo>
                  <a:close/>
                </a:path>
              </a:pathLst>
            </a:custGeom>
            <a:solidFill>
              <a:srgbClr val="F75441"/>
            </a:solidFill>
            <a:ln cap="sq">
              <a:noFill/>
              <a:prstDash val="solid"/>
              <a:miter/>
            </a:ln>
          </p:spPr>
          <p:txBody>
            <a:bodyPr/>
            <a:lstStyle/>
            <a:p>
              <a:endParaRPr lang="en-BE"/>
            </a:p>
          </p:txBody>
        </p:sp>
        <p:sp>
          <p:nvSpPr>
            <p:cNvPr id="16" name="TextBox 16"/>
            <p:cNvSpPr txBox="1"/>
            <p:nvPr/>
          </p:nvSpPr>
          <p:spPr>
            <a:xfrm>
              <a:off x="0" y="-47625"/>
              <a:ext cx="73457" cy="394373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7" name="Group 17"/>
          <p:cNvGrpSpPr/>
          <p:nvPr/>
        </p:nvGrpSpPr>
        <p:grpSpPr>
          <a:xfrm>
            <a:off x="907879" y="3869982"/>
            <a:ext cx="15217786" cy="2547036"/>
            <a:chOff x="0" y="0"/>
            <a:chExt cx="4007976" cy="670824"/>
          </a:xfrm>
        </p:grpSpPr>
        <p:sp>
          <p:nvSpPr>
            <p:cNvPr id="18" name="Freeform 18"/>
            <p:cNvSpPr/>
            <p:nvPr/>
          </p:nvSpPr>
          <p:spPr>
            <a:xfrm>
              <a:off x="0" y="0"/>
              <a:ext cx="4007977" cy="670824"/>
            </a:xfrm>
            <a:custGeom>
              <a:avLst/>
              <a:gdLst/>
              <a:ahLst/>
              <a:cxnLst/>
              <a:rect l="l" t="t" r="r" b="b"/>
              <a:pathLst>
                <a:path w="4007977" h="670824">
                  <a:moveTo>
                    <a:pt x="0" y="0"/>
                  </a:moveTo>
                  <a:lnTo>
                    <a:pt x="4007977" y="0"/>
                  </a:lnTo>
                  <a:lnTo>
                    <a:pt x="4007977" y="670824"/>
                  </a:lnTo>
                  <a:lnTo>
                    <a:pt x="0" y="670824"/>
                  </a:lnTo>
                  <a:close/>
                </a:path>
              </a:pathLst>
            </a:custGeom>
            <a:solidFill>
              <a:srgbClr val="5414E4"/>
            </a:solidFill>
          </p:spPr>
          <p:txBody>
            <a:bodyPr/>
            <a:lstStyle/>
            <a:p>
              <a:endParaRPr lang="en-BE"/>
            </a:p>
          </p:txBody>
        </p:sp>
        <p:sp>
          <p:nvSpPr>
            <p:cNvPr id="19" name="TextBox 19"/>
            <p:cNvSpPr txBox="1"/>
            <p:nvPr/>
          </p:nvSpPr>
          <p:spPr>
            <a:xfrm>
              <a:off x="0" y="-47625"/>
              <a:ext cx="4007976" cy="718449"/>
            </a:xfrm>
            <a:prstGeom prst="rect">
              <a:avLst/>
            </a:prstGeom>
          </p:spPr>
          <p:txBody>
            <a:bodyPr lIns="50800" tIns="50800" rIns="50800" bIns="50800" rtlCol="0" anchor="ctr"/>
            <a:lstStyle/>
            <a:p>
              <a:pPr algn="ctr">
                <a:lnSpc>
                  <a:spcPts val="2659"/>
                </a:lnSpc>
              </a:pPr>
              <a:endParaRPr/>
            </a:p>
          </p:txBody>
        </p:sp>
      </p:grpSp>
      <p:sp>
        <p:nvSpPr>
          <p:cNvPr id="20" name="TextBox 20"/>
          <p:cNvSpPr txBox="1"/>
          <p:nvPr/>
        </p:nvSpPr>
        <p:spPr>
          <a:xfrm>
            <a:off x="1789201" y="4269994"/>
            <a:ext cx="12786382" cy="1727962"/>
          </a:xfrm>
          <a:prstGeom prst="rect">
            <a:avLst/>
          </a:prstGeom>
        </p:spPr>
        <p:txBody>
          <a:bodyPr lIns="0" tIns="0" rIns="0" bIns="0" rtlCol="0" anchor="t">
            <a:spAutoFit/>
          </a:bodyPr>
          <a:lstStyle/>
          <a:p>
            <a:pPr marL="0" lvl="0" indent="0" algn="l">
              <a:lnSpc>
                <a:spcPts val="6553"/>
              </a:lnSpc>
              <a:spcBef>
                <a:spcPct val="0"/>
              </a:spcBef>
            </a:pPr>
            <a:r>
              <a:rPr lang="en-US" sz="5799" b="1" spc="-173">
                <a:solidFill>
                  <a:srgbClr val="FFFFFF"/>
                </a:solidFill>
                <a:latin typeface="Poppins Bold"/>
                <a:ea typeface="Poppins Bold"/>
                <a:cs typeface="Poppins Bold"/>
                <a:sym typeface="Poppins Bold"/>
              </a:rPr>
              <a:t>II. National Roundtable on algorithmic management </a:t>
            </a:r>
          </a:p>
        </p:txBody>
      </p:sp>
      <p:sp>
        <p:nvSpPr>
          <p:cNvPr id="21" name="Freeform 21"/>
          <p:cNvSpPr/>
          <p:nvPr/>
        </p:nvSpPr>
        <p:spPr>
          <a:xfrm>
            <a:off x="13920796" y="633517"/>
            <a:ext cx="3690426" cy="395183"/>
          </a:xfrm>
          <a:custGeom>
            <a:avLst/>
            <a:gdLst/>
            <a:ahLst/>
            <a:cxnLst/>
            <a:rect l="l" t="t" r="r" b="b"/>
            <a:pathLst>
              <a:path w="3690426" h="395183">
                <a:moveTo>
                  <a:pt x="0" y="0"/>
                </a:moveTo>
                <a:lnTo>
                  <a:pt x="3690426" y="0"/>
                </a:lnTo>
                <a:lnTo>
                  <a:pt x="3690426" y="395183"/>
                </a:lnTo>
                <a:lnTo>
                  <a:pt x="0" y="395183"/>
                </a:lnTo>
                <a:lnTo>
                  <a:pt x="0" y="0"/>
                </a:lnTo>
                <a:close/>
              </a:path>
            </a:pathLst>
          </a:custGeom>
          <a:blipFill>
            <a:blip r:embed="rId3"/>
            <a:stretch>
              <a:fillRect/>
            </a:stretch>
          </a:blipFill>
        </p:spPr>
        <p:txBody>
          <a:bodyPr/>
          <a:lstStyle/>
          <a:p>
            <a:endParaRPr lang="en-BE"/>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019824" y="0"/>
            <a:ext cx="8268176" cy="10287000"/>
          </a:xfrm>
          <a:custGeom>
            <a:avLst/>
            <a:gdLst/>
            <a:ahLst/>
            <a:cxnLst/>
            <a:rect l="l" t="t" r="r" b="b"/>
            <a:pathLst>
              <a:path w="8268176" h="10287000">
                <a:moveTo>
                  <a:pt x="0" y="0"/>
                </a:moveTo>
                <a:lnTo>
                  <a:pt x="8268176" y="0"/>
                </a:lnTo>
                <a:lnTo>
                  <a:pt x="8268176" y="10287000"/>
                </a:lnTo>
                <a:lnTo>
                  <a:pt x="0" y="10287000"/>
                </a:lnTo>
                <a:lnTo>
                  <a:pt x="0" y="0"/>
                </a:lnTo>
                <a:close/>
              </a:path>
            </a:pathLst>
          </a:custGeom>
          <a:blipFill>
            <a:blip r:embed="rId2"/>
            <a:stretch>
              <a:fillRect/>
            </a:stretch>
          </a:blipFill>
        </p:spPr>
        <p:txBody>
          <a:bodyPr/>
          <a:lstStyle/>
          <a:p>
            <a:endParaRPr lang="en-BE"/>
          </a:p>
        </p:txBody>
      </p:sp>
      <p:sp>
        <p:nvSpPr>
          <p:cNvPr id="3" name="TextBox 3"/>
          <p:cNvSpPr txBox="1"/>
          <p:nvPr/>
        </p:nvSpPr>
        <p:spPr>
          <a:xfrm>
            <a:off x="918762" y="2712269"/>
            <a:ext cx="8720587" cy="7010721"/>
          </a:xfrm>
          <a:prstGeom prst="rect">
            <a:avLst/>
          </a:prstGeom>
        </p:spPr>
        <p:txBody>
          <a:bodyPr lIns="0" tIns="0" rIns="0" bIns="0" rtlCol="0" anchor="t">
            <a:spAutoFit/>
          </a:bodyPr>
          <a:lstStyle/>
          <a:p>
            <a:pPr algn="ctr">
              <a:lnSpc>
                <a:spcPts val="3359"/>
              </a:lnSpc>
            </a:pPr>
            <a:endParaRPr/>
          </a:p>
          <a:p>
            <a:pPr algn="just">
              <a:lnSpc>
                <a:spcPts val="3359"/>
              </a:lnSpc>
              <a:spcBef>
                <a:spcPct val="0"/>
              </a:spcBef>
            </a:pPr>
            <a:endParaRPr/>
          </a:p>
          <a:p>
            <a:pPr algn="just">
              <a:lnSpc>
                <a:spcPts val="3499"/>
              </a:lnSpc>
              <a:spcBef>
                <a:spcPct val="0"/>
              </a:spcBef>
            </a:pPr>
            <a:r>
              <a:rPr lang="en-US" sz="2499" b="1">
                <a:solidFill>
                  <a:srgbClr val="0053A1"/>
                </a:solidFill>
                <a:latin typeface="Poppins Bold"/>
                <a:ea typeface="Poppins Bold"/>
                <a:cs typeface="Poppins Bold"/>
                <a:sym typeface="Poppins Bold"/>
              </a:rPr>
              <a:t>Nokia Learn XR</a:t>
            </a:r>
          </a:p>
          <a:p>
            <a:pPr algn="just">
              <a:lnSpc>
                <a:spcPts val="3499"/>
              </a:lnSpc>
              <a:spcBef>
                <a:spcPct val="0"/>
              </a:spcBef>
            </a:pPr>
            <a:endParaRPr lang="en-US" sz="2499" b="1">
              <a:solidFill>
                <a:srgbClr val="0053A1"/>
              </a:solidFill>
              <a:latin typeface="Poppins Bold"/>
              <a:ea typeface="Poppins Bold"/>
              <a:cs typeface="Poppins Bold"/>
              <a:sym typeface="Poppins Bold"/>
            </a:endParaRPr>
          </a:p>
          <a:p>
            <a:pPr algn="just">
              <a:lnSpc>
                <a:spcPts val="3499"/>
              </a:lnSpc>
              <a:spcBef>
                <a:spcPct val="0"/>
              </a:spcBef>
            </a:pPr>
            <a:r>
              <a:rPr lang="en-US" sz="2499">
                <a:solidFill>
                  <a:srgbClr val="0053A1"/>
                </a:solidFill>
                <a:latin typeface="Poppins"/>
                <a:ea typeface="Poppins"/>
                <a:cs typeface="Poppins"/>
                <a:sym typeface="Poppins"/>
              </a:rPr>
              <a:t>The </a:t>
            </a:r>
            <a:r>
              <a:rPr lang="en-US" sz="2499" b="1">
                <a:solidFill>
                  <a:srgbClr val="0053A1"/>
                </a:solidFill>
                <a:latin typeface="Poppins Bold"/>
                <a:ea typeface="Poppins Bold"/>
                <a:cs typeface="Poppins Bold"/>
                <a:sym typeface="Poppins Bold"/>
              </a:rPr>
              <a:t>virtual training</a:t>
            </a:r>
            <a:r>
              <a:rPr lang="en-US" sz="2499">
                <a:solidFill>
                  <a:srgbClr val="0053A1"/>
                </a:solidFill>
                <a:latin typeface="Poppins"/>
                <a:ea typeface="Poppins"/>
                <a:cs typeface="Poppins"/>
                <a:sym typeface="Poppins"/>
              </a:rPr>
              <a:t> environment used to deliver certification to Nokia partners. The reference use case is Installation &amp; Commissioning, where Nokia offer </a:t>
            </a:r>
            <a:r>
              <a:rPr lang="en-US" sz="2499" b="1">
                <a:solidFill>
                  <a:srgbClr val="0053A1"/>
                </a:solidFill>
                <a:latin typeface="Poppins Bold"/>
                <a:ea typeface="Poppins Bold"/>
                <a:cs typeface="Poppins Bold"/>
                <a:sym typeface="Poppins Bold"/>
              </a:rPr>
              <a:t>six specific courses</a:t>
            </a:r>
            <a:r>
              <a:rPr lang="en-US" sz="2499">
                <a:solidFill>
                  <a:srgbClr val="0053A1"/>
                </a:solidFill>
                <a:latin typeface="Poppins"/>
                <a:ea typeface="Poppins"/>
                <a:cs typeface="Poppins"/>
                <a:sym typeface="Poppins"/>
              </a:rPr>
              <a:t> on IP &amp; Optics equipment.</a:t>
            </a:r>
          </a:p>
          <a:p>
            <a:pPr algn="just">
              <a:lnSpc>
                <a:spcPts val="3499"/>
              </a:lnSpc>
              <a:spcBef>
                <a:spcPct val="0"/>
              </a:spcBef>
            </a:pPr>
            <a:endParaRPr lang="en-US" sz="2499">
              <a:solidFill>
                <a:srgbClr val="0053A1"/>
              </a:solidFill>
              <a:latin typeface="Poppins"/>
              <a:ea typeface="Poppins"/>
              <a:cs typeface="Poppins"/>
              <a:sym typeface="Poppins"/>
            </a:endParaRPr>
          </a:p>
          <a:p>
            <a:pPr algn="just">
              <a:lnSpc>
                <a:spcPts val="3499"/>
              </a:lnSpc>
              <a:spcBef>
                <a:spcPct val="0"/>
              </a:spcBef>
            </a:pPr>
            <a:r>
              <a:rPr lang="en-US" sz="2499">
                <a:solidFill>
                  <a:srgbClr val="0053A1"/>
                </a:solidFill>
                <a:latin typeface="Poppins"/>
                <a:ea typeface="Poppins"/>
                <a:cs typeface="Poppins"/>
                <a:sym typeface="Poppins"/>
              </a:rPr>
              <a:t>You can view the 360-degree demonstration video on YouTube :</a:t>
            </a:r>
            <a:r>
              <a:rPr lang="en-US" sz="2499" u="sng">
                <a:solidFill>
                  <a:srgbClr val="0053A1"/>
                </a:solidFill>
                <a:latin typeface="Poppins"/>
                <a:ea typeface="Poppins"/>
                <a:cs typeface="Poppins"/>
                <a:sym typeface="Poppins"/>
                <a:hlinkClick r:id="rId3" tooltip="https://youtu.be/5uVkcAuLw94?si=27qnV1oRyG2UbjAL"/>
              </a:rPr>
              <a:t> link</a:t>
            </a:r>
          </a:p>
          <a:p>
            <a:pPr algn="just">
              <a:lnSpc>
                <a:spcPts val="3499"/>
              </a:lnSpc>
              <a:spcBef>
                <a:spcPct val="0"/>
              </a:spcBef>
            </a:pPr>
            <a:endParaRPr lang="en-US" sz="2499" u="sng">
              <a:solidFill>
                <a:srgbClr val="0053A1"/>
              </a:solidFill>
              <a:latin typeface="Poppins"/>
              <a:ea typeface="Poppins"/>
              <a:cs typeface="Poppins"/>
              <a:sym typeface="Poppins"/>
              <a:hlinkClick r:id="rId3" tooltip="https://youtu.be/5uVkcAuLw94?si=27qnV1oRyG2UbjAL"/>
            </a:endParaRPr>
          </a:p>
          <a:p>
            <a:pPr algn="just">
              <a:lnSpc>
                <a:spcPts val="3499"/>
              </a:lnSpc>
              <a:spcBef>
                <a:spcPct val="0"/>
              </a:spcBef>
            </a:pPr>
            <a:r>
              <a:rPr lang="en-US" sz="2499">
                <a:solidFill>
                  <a:srgbClr val="0053A1"/>
                </a:solidFill>
                <a:latin typeface="Poppins"/>
                <a:ea typeface="Poppins"/>
                <a:cs typeface="Poppins"/>
                <a:sym typeface="Poppins"/>
              </a:rPr>
              <a:t>You can also download the virtual reality application for your headset from the Meta Store: Nokia Learn XR on Meta Quest | Quest VR games | Meta Store (en-gb)</a:t>
            </a:r>
          </a:p>
          <a:p>
            <a:pPr algn="ctr">
              <a:lnSpc>
                <a:spcPts val="1854"/>
              </a:lnSpc>
              <a:spcBef>
                <a:spcPct val="0"/>
              </a:spcBef>
            </a:pPr>
            <a:r>
              <a:rPr lang="en-US" sz="1324">
                <a:solidFill>
                  <a:srgbClr val="0053A1"/>
                </a:solidFill>
                <a:latin typeface="Poppins"/>
                <a:ea typeface="Poppins"/>
                <a:cs typeface="Poppins"/>
                <a:sym typeface="Poppins"/>
              </a:rPr>
              <a:t> </a:t>
            </a:r>
          </a:p>
          <a:p>
            <a:pPr algn="ctr">
              <a:lnSpc>
                <a:spcPts val="1854"/>
              </a:lnSpc>
              <a:spcBef>
                <a:spcPct val="0"/>
              </a:spcBef>
            </a:pPr>
            <a:endParaRPr lang="en-US" sz="1324">
              <a:solidFill>
                <a:srgbClr val="0053A1"/>
              </a:solidFill>
              <a:latin typeface="Poppins"/>
              <a:ea typeface="Poppins"/>
              <a:cs typeface="Poppins"/>
              <a:sym typeface="Poppins"/>
            </a:endParaRPr>
          </a:p>
        </p:txBody>
      </p:sp>
      <p:sp>
        <p:nvSpPr>
          <p:cNvPr id="4" name="TextBox 4"/>
          <p:cNvSpPr txBox="1"/>
          <p:nvPr/>
        </p:nvSpPr>
        <p:spPr>
          <a:xfrm>
            <a:off x="1028700" y="449386"/>
            <a:ext cx="8720587" cy="1257427"/>
          </a:xfrm>
          <a:prstGeom prst="rect">
            <a:avLst/>
          </a:prstGeom>
        </p:spPr>
        <p:txBody>
          <a:bodyPr lIns="0" tIns="0" rIns="0" bIns="0" rtlCol="0" anchor="t">
            <a:spAutoFit/>
          </a:bodyPr>
          <a:lstStyle/>
          <a:p>
            <a:pPr marL="0" lvl="0" indent="0" algn="l">
              <a:lnSpc>
                <a:spcPts val="4858"/>
              </a:lnSpc>
              <a:spcBef>
                <a:spcPct val="0"/>
              </a:spcBef>
            </a:pPr>
            <a:r>
              <a:rPr lang="en-US" sz="4299" b="1" spc="-128">
                <a:solidFill>
                  <a:srgbClr val="0053A1"/>
                </a:solidFill>
                <a:latin typeface="Poppins Bold"/>
                <a:ea typeface="Poppins Bold"/>
                <a:cs typeface="Poppins Bold"/>
                <a:sym typeface="Poppins Bold"/>
              </a:rPr>
              <a:t>II.National roundtable on algorithmic management</a:t>
            </a:r>
          </a:p>
        </p:txBody>
      </p:sp>
      <p:sp>
        <p:nvSpPr>
          <p:cNvPr id="5" name="TextBox 5"/>
          <p:cNvSpPr txBox="1"/>
          <p:nvPr/>
        </p:nvSpPr>
        <p:spPr>
          <a:xfrm>
            <a:off x="479805" y="2410708"/>
            <a:ext cx="8219739" cy="641223"/>
          </a:xfrm>
          <a:prstGeom prst="rect">
            <a:avLst/>
          </a:prstGeom>
        </p:spPr>
        <p:txBody>
          <a:bodyPr lIns="0" tIns="0" rIns="0" bIns="0" rtlCol="0" anchor="t">
            <a:spAutoFit/>
          </a:bodyPr>
          <a:lstStyle/>
          <a:p>
            <a:pPr algn="ctr">
              <a:lnSpc>
                <a:spcPts val="5081"/>
              </a:lnSpc>
              <a:spcBef>
                <a:spcPct val="0"/>
              </a:spcBef>
            </a:pPr>
            <a:r>
              <a:rPr lang="en-US" sz="3629">
                <a:solidFill>
                  <a:srgbClr val="0053A1"/>
                </a:solidFill>
                <a:latin typeface="Poppins"/>
                <a:ea typeface="Poppins"/>
                <a:cs typeface="Poppins"/>
                <a:sym typeface="Poppins"/>
              </a:rPr>
              <a:t>a. ITALY - The example of NOKIA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3019425"/>
            <a:ext cx="9285982" cy="6638932"/>
          </a:xfrm>
          <a:prstGeom prst="rect">
            <a:avLst/>
          </a:prstGeom>
        </p:spPr>
        <p:txBody>
          <a:bodyPr lIns="0" tIns="0" rIns="0" bIns="0" rtlCol="0" anchor="t">
            <a:spAutoFit/>
          </a:bodyPr>
          <a:lstStyle/>
          <a:p>
            <a:pPr algn="l">
              <a:lnSpc>
                <a:spcPts val="3394"/>
              </a:lnSpc>
              <a:spcBef>
                <a:spcPct val="0"/>
              </a:spcBef>
            </a:pPr>
            <a:r>
              <a:rPr lang="en-US" sz="2424">
                <a:solidFill>
                  <a:srgbClr val="0053A1"/>
                </a:solidFill>
                <a:latin typeface="Poppins"/>
                <a:ea typeface="Poppins"/>
                <a:cs typeface="Poppins"/>
                <a:sym typeface="Poppins"/>
              </a:rPr>
              <a:t>AI is used to:</a:t>
            </a:r>
          </a:p>
          <a:p>
            <a:pPr algn="l">
              <a:lnSpc>
                <a:spcPts val="3394"/>
              </a:lnSpc>
              <a:spcBef>
                <a:spcPct val="0"/>
              </a:spcBef>
            </a:pPr>
            <a:endParaRPr lang="en-US" sz="2424">
              <a:solidFill>
                <a:srgbClr val="0053A1"/>
              </a:solidFill>
              <a:latin typeface="Poppins"/>
              <a:ea typeface="Poppins"/>
              <a:cs typeface="Poppins"/>
              <a:sym typeface="Poppins"/>
            </a:endParaRPr>
          </a:p>
          <a:p>
            <a:pPr algn="just">
              <a:lnSpc>
                <a:spcPts val="3114"/>
              </a:lnSpc>
            </a:pPr>
            <a:r>
              <a:rPr lang="en-US" sz="2224">
                <a:solidFill>
                  <a:srgbClr val="0053A1"/>
                </a:solidFill>
                <a:latin typeface="Poppins"/>
                <a:ea typeface="Poppins"/>
                <a:cs typeface="Poppins"/>
                <a:sym typeface="Poppins"/>
              </a:rPr>
              <a:t>Generate dialogue and instructions for the user, for example: "In your next exercise, do...". The instructions change based on the scenarios and actions performed by the user; the logic that determines which suggestions to provide is managed using generative AI models.</a:t>
            </a:r>
          </a:p>
          <a:p>
            <a:pPr algn="just">
              <a:lnSpc>
                <a:spcPts val="3114"/>
              </a:lnSpc>
            </a:pPr>
            <a:endParaRPr lang="en-US" sz="2224">
              <a:solidFill>
                <a:srgbClr val="0053A1"/>
              </a:solidFill>
              <a:latin typeface="Poppins"/>
              <a:ea typeface="Poppins"/>
              <a:cs typeface="Poppins"/>
              <a:sym typeface="Poppins"/>
            </a:endParaRPr>
          </a:p>
          <a:p>
            <a:pPr algn="just">
              <a:lnSpc>
                <a:spcPts val="3114"/>
              </a:lnSpc>
            </a:pPr>
            <a:r>
              <a:rPr lang="en-US" sz="2224">
                <a:solidFill>
                  <a:srgbClr val="0053A1"/>
                </a:solidFill>
                <a:latin typeface="Poppins"/>
                <a:ea typeface="Poppins"/>
                <a:cs typeface="Poppins"/>
                <a:sym typeface="Poppins"/>
              </a:rPr>
              <a:t>Create 3D models and scenarios. We use tools that allow us to generate 3D objects within the environments, significantly reducing scenario production times.</a:t>
            </a:r>
          </a:p>
          <a:p>
            <a:pPr algn="just">
              <a:lnSpc>
                <a:spcPts val="3114"/>
              </a:lnSpc>
            </a:pPr>
            <a:endParaRPr lang="en-US" sz="2224">
              <a:solidFill>
                <a:srgbClr val="0053A1"/>
              </a:solidFill>
              <a:latin typeface="Poppins"/>
              <a:ea typeface="Poppins"/>
              <a:cs typeface="Poppins"/>
              <a:sym typeface="Poppins"/>
            </a:endParaRPr>
          </a:p>
          <a:p>
            <a:pPr algn="just">
              <a:lnSpc>
                <a:spcPts val="3114"/>
              </a:lnSpc>
            </a:pPr>
            <a:r>
              <a:rPr lang="en-US" sz="2224">
                <a:solidFill>
                  <a:srgbClr val="0053A1"/>
                </a:solidFill>
                <a:latin typeface="Poppins"/>
                <a:ea typeface="Poppins"/>
                <a:cs typeface="Poppins"/>
                <a:sym typeface="Poppins"/>
              </a:rPr>
              <a:t>Experiment with automatic translation of content into different languages ​​using AI solutions, with the aim of speeding up material localization.</a:t>
            </a:r>
          </a:p>
          <a:p>
            <a:pPr algn="l">
              <a:lnSpc>
                <a:spcPts val="1854"/>
              </a:lnSpc>
              <a:spcBef>
                <a:spcPct val="0"/>
              </a:spcBef>
            </a:pPr>
            <a:endParaRPr lang="en-US" sz="2224">
              <a:solidFill>
                <a:srgbClr val="0053A1"/>
              </a:solidFill>
              <a:latin typeface="Poppins"/>
              <a:ea typeface="Poppins"/>
              <a:cs typeface="Poppins"/>
              <a:sym typeface="Poppins"/>
            </a:endParaRPr>
          </a:p>
          <a:p>
            <a:pPr algn="ctr">
              <a:lnSpc>
                <a:spcPts val="1854"/>
              </a:lnSpc>
              <a:spcBef>
                <a:spcPct val="0"/>
              </a:spcBef>
            </a:pPr>
            <a:r>
              <a:rPr lang="en-US" sz="1324">
                <a:solidFill>
                  <a:srgbClr val="0053A1"/>
                </a:solidFill>
                <a:latin typeface="Poppins"/>
                <a:ea typeface="Poppins"/>
                <a:cs typeface="Poppins"/>
                <a:sym typeface="Poppins"/>
              </a:rPr>
              <a:t> </a:t>
            </a:r>
          </a:p>
          <a:p>
            <a:pPr algn="ctr">
              <a:lnSpc>
                <a:spcPts val="1854"/>
              </a:lnSpc>
              <a:spcBef>
                <a:spcPct val="0"/>
              </a:spcBef>
            </a:pPr>
            <a:endParaRPr lang="en-US" sz="1324">
              <a:solidFill>
                <a:srgbClr val="0053A1"/>
              </a:solidFill>
              <a:latin typeface="Poppins"/>
              <a:ea typeface="Poppins"/>
              <a:cs typeface="Poppins"/>
              <a:sym typeface="Poppins"/>
            </a:endParaRPr>
          </a:p>
        </p:txBody>
      </p:sp>
      <p:sp>
        <p:nvSpPr>
          <p:cNvPr id="3" name="Freeform 3"/>
          <p:cNvSpPr/>
          <p:nvPr/>
        </p:nvSpPr>
        <p:spPr>
          <a:xfrm>
            <a:off x="827670" y="4085471"/>
            <a:ext cx="1067288" cy="1067288"/>
          </a:xfrm>
          <a:custGeom>
            <a:avLst/>
            <a:gdLst/>
            <a:ahLst/>
            <a:cxnLst/>
            <a:rect l="l" t="t" r="r" b="b"/>
            <a:pathLst>
              <a:path w="1067288" h="1067288">
                <a:moveTo>
                  <a:pt x="0" y="0"/>
                </a:moveTo>
                <a:lnTo>
                  <a:pt x="1067288" y="0"/>
                </a:lnTo>
                <a:lnTo>
                  <a:pt x="1067288" y="1067288"/>
                </a:lnTo>
                <a:lnTo>
                  <a:pt x="0" y="106728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BE"/>
          </a:p>
        </p:txBody>
      </p:sp>
      <p:sp>
        <p:nvSpPr>
          <p:cNvPr id="4" name="Freeform 4"/>
          <p:cNvSpPr/>
          <p:nvPr/>
        </p:nvSpPr>
        <p:spPr>
          <a:xfrm>
            <a:off x="827670" y="6133612"/>
            <a:ext cx="1067288" cy="1067288"/>
          </a:xfrm>
          <a:custGeom>
            <a:avLst/>
            <a:gdLst/>
            <a:ahLst/>
            <a:cxnLst/>
            <a:rect l="l" t="t" r="r" b="b"/>
            <a:pathLst>
              <a:path w="1067288" h="1067288">
                <a:moveTo>
                  <a:pt x="0" y="0"/>
                </a:moveTo>
                <a:lnTo>
                  <a:pt x="1067288" y="0"/>
                </a:lnTo>
                <a:lnTo>
                  <a:pt x="1067288" y="1067288"/>
                </a:lnTo>
                <a:lnTo>
                  <a:pt x="0" y="106728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BE"/>
          </a:p>
        </p:txBody>
      </p:sp>
      <p:sp>
        <p:nvSpPr>
          <p:cNvPr id="5" name="Freeform 5"/>
          <p:cNvSpPr/>
          <p:nvPr/>
        </p:nvSpPr>
        <p:spPr>
          <a:xfrm>
            <a:off x="827670" y="7891469"/>
            <a:ext cx="1067288" cy="1067288"/>
          </a:xfrm>
          <a:custGeom>
            <a:avLst/>
            <a:gdLst/>
            <a:ahLst/>
            <a:cxnLst/>
            <a:rect l="l" t="t" r="r" b="b"/>
            <a:pathLst>
              <a:path w="1067288" h="1067288">
                <a:moveTo>
                  <a:pt x="0" y="0"/>
                </a:moveTo>
                <a:lnTo>
                  <a:pt x="1067288" y="0"/>
                </a:lnTo>
                <a:lnTo>
                  <a:pt x="1067288" y="1067288"/>
                </a:lnTo>
                <a:lnTo>
                  <a:pt x="0" y="106728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BE"/>
          </a:p>
        </p:txBody>
      </p:sp>
      <p:sp>
        <p:nvSpPr>
          <p:cNvPr id="6" name="Freeform 6"/>
          <p:cNvSpPr/>
          <p:nvPr/>
        </p:nvSpPr>
        <p:spPr>
          <a:xfrm>
            <a:off x="10759184" y="454590"/>
            <a:ext cx="7528816" cy="9396338"/>
          </a:xfrm>
          <a:custGeom>
            <a:avLst/>
            <a:gdLst/>
            <a:ahLst/>
            <a:cxnLst/>
            <a:rect l="l" t="t" r="r" b="b"/>
            <a:pathLst>
              <a:path w="7528816" h="9396338">
                <a:moveTo>
                  <a:pt x="0" y="0"/>
                </a:moveTo>
                <a:lnTo>
                  <a:pt x="7528816" y="0"/>
                </a:lnTo>
                <a:lnTo>
                  <a:pt x="7528816" y="9396338"/>
                </a:lnTo>
                <a:lnTo>
                  <a:pt x="0" y="9396338"/>
                </a:lnTo>
                <a:lnTo>
                  <a:pt x="0" y="0"/>
                </a:lnTo>
                <a:close/>
              </a:path>
            </a:pathLst>
          </a:custGeom>
          <a:blipFill>
            <a:blip r:embed="rId5"/>
            <a:stretch>
              <a:fillRect/>
            </a:stretch>
          </a:blipFill>
        </p:spPr>
        <p:txBody>
          <a:bodyPr/>
          <a:lstStyle/>
          <a:p>
            <a:endParaRPr lang="en-BE"/>
          </a:p>
        </p:txBody>
      </p:sp>
      <p:sp>
        <p:nvSpPr>
          <p:cNvPr id="7" name="TextBox 7"/>
          <p:cNvSpPr txBox="1"/>
          <p:nvPr/>
        </p:nvSpPr>
        <p:spPr>
          <a:xfrm>
            <a:off x="1028700" y="449386"/>
            <a:ext cx="9458742" cy="1257427"/>
          </a:xfrm>
          <a:prstGeom prst="rect">
            <a:avLst/>
          </a:prstGeom>
        </p:spPr>
        <p:txBody>
          <a:bodyPr lIns="0" tIns="0" rIns="0" bIns="0" rtlCol="0" anchor="t">
            <a:spAutoFit/>
          </a:bodyPr>
          <a:lstStyle/>
          <a:p>
            <a:pPr marL="0" lvl="0" indent="0" algn="l">
              <a:lnSpc>
                <a:spcPts val="4858"/>
              </a:lnSpc>
              <a:spcBef>
                <a:spcPct val="0"/>
              </a:spcBef>
            </a:pPr>
            <a:r>
              <a:rPr lang="en-US" sz="4299" b="1" spc="-128">
                <a:solidFill>
                  <a:srgbClr val="0053A1"/>
                </a:solidFill>
                <a:latin typeface="Poppins Bold"/>
                <a:ea typeface="Poppins Bold"/>
                <a:cs typeface="Poppins Bold"/>
                <a:sym typeface="Poppins Bold"/>
              </a:rPr>
              <a:t>II.National roundtable on algorithmic management</a:t>
            </a:r>
          </a:p>
        </p:txBody>
      </p:sp>
      <p:sp>
        <p:nvSpPr>
          <p:cNvPr id="8" name="TextBox 8"/>
          <p:cNvSpPr txBox="1"/>
          <p:nvPr/>
        </p:nvSpPr>
        <p:spPr>
          <a:xfrm>
            <a:off x="699681" y="1923839"/>
            <a:ext cx="7795692" cy="641223"/>
          </a:xfrm>
          <a:prstGeom prst="rect">
            <a:avLst/>
          </a:prstGeom>
        </p:spPr>
        <p:txBody>
          <a:bodyPr lIns="0" tIns="0" rIns="0" bIns="0" rtlCol="0" anchor="t">
            <a:spAutoFit/>
          </a:bodyPr>
          <a:lstStyle/>
          <a:p>
            <a:pPr algn="ctr">
              <a:lnSpc>
                <a:spcPts val="5081"/>
              </a:lnSpc>
              <a:spcBef>
                <a:spcPct val="0"/>
              </a:spcBef>
            </a:pPr>
            <a:r>
              <a:rPr lang="en-US" sz="3629">
                <a:solidFill>
                  <a:srgbClr val="0053A1"/>
                </a:solidFill>
                <a:latin typeface="Poppins"/>
                <a:ea typeface="Poppins"/>
                <a:cs typeface="Poppins"/>
                <a:sym typeface="Poppins"/>
              </a:rPr>
              <a:t>a. ITALY - The example of NOKIA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FA94A9-9200-92BD-89E6-41EF7235BA74}"/>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53119D8E-4C4E-85DA-020B-303AC839B846}"/>
              </a:ext>
            </a:extLst>
          </p:cNvPr>
          <p:cNvSpPr txBox="1"/>
          <p:nvPr/>
        </p:nvSpPr>
        <p:spPr>
          <a:xfrm>
            <a:off x="1027880" y="3611581"/>
            <a:ext cx="9286802" cy="7062959"/>
          </a:xfrm>
          <a:prstGeom prst="rect">
            <a:avLst/>
          </a:prstGeom>
        </p:spPr>
        <p:txBody>
          <a:bodyPr wrap="square" lIns="0" tIns="0" rIns="0" bIns="0" rtlCol="0" anchor="t">
            <a:spAutoFit/>
          </a:bodyPr>
          <a:lstStyle/>
          <a:p>
            <a:pPr algn="just"/>
            <a:endParaRPr lang="en-US" sz="2400">
              <a:solidFill>
                <a:srgbClr val="0053A1"/>
              </a:solidFill>
              <a:latin typeface="Poppins"/>
              <a:ea typeface="Calibri"/>
              <a:cs typeface="Poppins"/>
            </a:endParaRPr>
          </a:p>
          <a:p>
            <a:pPr marL="342900" indent="-342900" algn="just">
              <a:buFont typeface="Wingdings"/>
              <a:buChar char="§"/>
            </a:pPr>
            <a:r>
              <a:rPr lang="en-US" sz="2400">
                <a:solidFill>
                  <a:srgbClr val="0053A1"/>
                </a:solidFill>
                <a:latin typeface="Poppins"/>
                <a:ea typeface="+mn-lt"/>
                <a:cs typeface="Poppins"/>
                <a:sym typeface="Poppins"/>
              </a:rPr>
              <a:t>Job and Career Management in Companies (GEPP) applies to companies with more than 300 employees and to EU-wide companies with at least 150 employees in France. </a:t>
            </a:r>
            <a:endParaRPr lang="en-US">
              <a:solidFill>
                <a:srgbClr val="000000"/>
              </a:solidFill>
              <a:latin typeface="Calibri"/>
              <a:ea typeface="+mn-lt"/>
              <a:cs typeface="Calibri"/>
            </a:endParaRPr>
          </a:p>
          <a:p>
            <a:pPr algn="just"/>
            <a:endParaRPr lang="en-US" sz="2400">
              <a:solidFill>
                <a:srgbClr val="0053A1"/>
              </a:solidFill>
              <a:latin typeface="Poppins"/>
              <a:ea typeface="+mn-lt"/>
              <a:cs typeface="Poppins"/>
            </a:endParaRPr>
          </a:p>
          <a:p>
            <a:pPr marL="342900" indent="-342900" algn="just">
              <a:buFont typeface="Wingdings"/>
              <a:buChar char="§"/>
            </a:pPr>
            <a:r>
              <a:rPr lang="en-US" sz="2400">
                <a:solidFill>
                  <a:srgbClr val="0053A1"/>
                </a:solidFill>
                <a:latin typeface="Poppins"/>
                <a:ea typeface="+mn-lt"/>
                <a:cs typeface="Poppins"/>
                <a:sym typeface="Poppins"/>
              </a:rPr>
              <a:t>Every three years, employers and social partners must negotiate measures relating to job and career management, with a focus on forward-looking skills strategies (particularly those related to the green transition), internal mobility, vocational training, employment contracts, information on subcontractors and the career paths of trade union representatives. Most of these recent collective agreements contain a chapter or provisions on AI. </a:t>
            </a:r>
            <a:endParaRPr lang="en-US">
              <a:ea typeface="Calibri"/>
              <a:cs typeface="Calibri"/>
            </a:endParaRPr>
          </a:p>
          <a:p>
            <a:pPr algn="just"/>
            <a:endParaRPr lang="en-US" sz="2400">
              <a:solidFill>
                <a:srgbClr val="0053A1"/>
              </a:solidFill>
              <a:latin typeface="Poppins"/>
              <a:ea typeface="Calibri"/>
              <a:cs typeface="Poppins"/>
            </a:endParaRPr>
          </a:p>
          <a:p>
            <a:pPr>
              <a:lnSpc>
                <a:spcPts val="3394"/>
              </a:lnSpc>
              <a:spcBef>
                <a:spcPct val="0"/>
              </a:spcBef>
            </a:pPr>
            <a:endParaRPr lang="en-US" sz="2400">
              <a:solidFill>
                <a:srgbClr val="0053A1"/>
              </a:solidFill>
              <a:latin typeface="Poppins"/>
              <a:ea typeface="Poppins"/>
              <a:cs typeface="Poppins"/>
            </a:endParaRPr>
          </a:p>
          <a:p>
            <a:pPr algn="l">
              <a:lnSpc>
                <a:spcPts val="1854"/>
              </a:lnSpc>
              <a:spcBef>
                <a:spcPct val="0"/>
              </a:spcBef>
            </a:pPr>
            <a:endParaRPr lang="en-US" sz="2224">
              <a:solidFill>
                <a:srgbClr val="0053A1"/>
              </a:solidFill>
              <a:latin typeface="Poppins"/>
              <a:ea typeface="Poppins"/>
              <a:cs typeface="Poppins"/>
              <a:sym typeface="Poppins"/>
            </a:endParaRPr>
          </a:p>
          <a:p>
            <a:pPr algn="ctr">
              <a:lnSpc>
                <a:spcPts val="1854"/>
              </a:lnSpc>
              <a:spcBef>
                <a:spcPct val="0"/>
              </a:spcBef>
            </a:pPr>
            <a:r>
              <a:rPr lang="en-US" sz="1300">
                <a:solidFill>
                  <a:srgbClr val="0053A1"/>
                </a:solidFill>
                <a:latin typeface="Poppins"/>
                <a:ea typeface="Poppins"/>
                <a:cs typeface="Poppins"/>
                <a:sym typeface="Poppins"/>
              </a:rPr>
              <a:t> </a:t>
            </a:r>
            <a:endParaRPr lang="en-US" sz="1300">
              <a:solidFill>
                <a:srgbClr val="0053A1"/>
              </a:solidFill>
              <a:latin typeface="Poppins"/>
              <a:ea typeface="Poppins"/>
              <a:cs typeface="Poppins"/>
            </a:endParaRPr>
          </a:p>
          <a:p>
            <a:pPr algn="ctr">
              <a:lnSpc>
                <a:spcPts val="1854"/>
              </a:lnSpc>
              <a:spcBef>
                <a:spcPct val="0"/>
              </a:spcBef>
            </a:pPr>
            <a:endParaRPr lang="en-US" sz="1324">
              <a:solidFill>
                <a:srgbClr val="0053A1"/>
              </a:solidFill>
              <a:latin typeface="Poppins"/>
              <a:ea typeface="Poppins"/>
              <a:cs typeface="Poppins"/>
              <a:sym typeface="Poppins"/>
            </a:endParaRPr>
          </a:p>
        </p:txBody>
      </p:sp>
      <p:sp>
        <p:nvSpPr>
          <p:cNvPr id="7" name="TextBox 7">
            <a:extLst>
              <a:ext uri="{FF2B5EF4-FFF2-40B4-BE49-F238E27FC236}">
                <a16:creationId xmlns:a16="http://schemas.microsoft.com/office/drawing/2014/main" id="{0ACCE5D2-5144-E4E1-D5A0-FA5BFE0A7584}"/>
              </a:ext>
            </a:extLst>
          </p:cNvPr>
          <p:cNvSpPr txBox="1"/>
          <p:nvPr/>
        </p:nvSpPr>
        <p:spPr>
          <a:xfrm>
            <a:off x="1028700" y="449386"/>
            <a:ext cx="9458742" cy="1257427"/>
          </a:xfrm>
          <a:prstGeom prst="rect">
            <a:avLst/>
          </a:prstGeom>
        </p:spPr>
        <p:txBody>
          <a:bodyPr lIns="0" tIns="0" rIns="0" bIns="0" rtlCol="0" anchor="t">
            <a:spAutoFit/>
          </a:bodyPr>
          <a:lstStyle/>
          <a:p>
            <a:pPr marL="0" lvl="0" indent="0" algn="l">
              <a:lnSpc>
                <a:spcPts val="4858"/>
              </a:lnSpc>
              <a:spcBef>
                <a:spcPct val="0"/>
              </a:spcBef>
            </a:pPr>
            <a:r>
              <a:rPr lang="en-US" sz="4299" b="1" spc="-128">
                <a:solidFill>
                  <a:srgbClr val="0053A1"/>
                </a:solidFill>
                <a:latin typeface="Poppins Bold"/>
                <a:ea typeface="Poppins Bold"/>
                <a:cs typeface="Poppins Bold"/>
                <a:sym typeface="Poppins Bold"/>
              </a:rPr>
              <a:t>II.National roundtable on algorithmic management</a:t>
            </a:r>
          </a:p>
        </p:txBody>
      </p:sp>
      <p:sp>
        <p:nvSpPr>
          <p:cNvPr id="8" name="TextBox 8">
            <a:extLst>
              <a:ext uri="{FF2B5EF4-FFF2-40B4-BE49-F238E27FC236}">
                <a16:creationId xmlns:a16="http://schemas.microsoft.com/office/drawing/2014/main" id="{27D7E29B-2DE8-8C66-3B94-103C18057744}"/>
              </a:ext>
            </a:extLst>
          </p:cNvPr>
          <p:cNvSpPr txBox="1"/>
          <p:nvPr/>
        </p:nvSpPr>
        <p:spPr>
          <a:xfrm>
            <a:off x="1030186" y="1951381"/>
            <a:ext cx="9723644" cy="1272143"/>
          </a:xfrm>
          <a:prstGeom prst="rect">
            <a:avLst/>
          </a:prstGeom>
        </p:spPr>
        <p:txBody>
          <a:bodyPr wrap="square" lIns="0" tIns="0" rIns="0" bIns="0" rtlCol="0" anchor="t">
            <a:spAutoFit/>
          </a:bodyPr>
          <a:lstStyle/>
          <a:p>
            <a:pPr>
              <a:lnSpc>
                <a:spcPts val="5081"/>
              </a:lnSpc>
              <a:spcBef>
                <a:spcPct val="0"/>
              </a:spcBef>
            </a:pPr>
            <a:r>
              <a:rPr lang="en-US" sz="3600">
                <a:solidFill>
                  <a:srgbClr val="0053A1"/>
                </a:solidFill>
                <a:latin typeface="Poppins"/>
                <a:ea typeface="Poppins"/>
                <a:cs typeface="Poppins"/>
                <a:sym typeface="Poppins"/>
              </a:rPr>
              <a:t>b. FRANCE - The example of Safran and Career Management System (GEPP)</a:t>
            </a:r>
            <a:endParaRPr lang="en-US">
              <a:ea typeface="Calibri"/>
              <a:cs typeface="Calibri"/>
            </a:endParaRPr>
          </a:p>
        </p:txBody>
      </p:sp>
      <p:pic>
        <p:nvPicPr>
          <p:cNvPr id="12" name="Picture 11" descr="A building with trees and grass&#10;&#10;AI-generated content may be incorrect.">
            <a:extLst>
              <a:ext uri="{FF2B5EF4-FFF2-40B4-BE49-F238E27FC236}">
                <a16:creationId xmlns:a16="http://schemas.microsoft.com/office/drawing/2014/main" id="{DDBC182D-92EE-8790-5245-5A61C9E38AF2}"/>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0936114" y="-43351"/>
            <a:ext cx="7391327" cy="10401244"/>
          </a:xfrm>
          <a:prstGeom prst="rect">
            <a:avLst/>
          </a:prstGeom>
        </p:spPr>
      </p:pic>
    </p:spTree>
    <p:extLst>
      <p:ext uri="{BB962C8B-B14F-4D97-AF65-F5344CB8AC3E}">
        <p14:creationId xmlns:p14="http://schemas.microsoft.com/office/powerpoint/2010/main" val="20236390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F2A435B41BE8B4091089F52D9BF3B15" ma:contentTypeVersion="18" ma:contentTypeDescription="Create a new document." ma:contentTypeScope="" ma:versionID="d8f7219a31669d27ce2960fa64c15c8e">
  <xsd:schema xmlns:xsd="http://www.w3.org/2001/XMLSchema" xmlns:xs="http://www.w3.org/2001/XMLSchema" xmlns:p="http://schemas.microsoft.com/office/2006/metadata/properties" xmlns:ns2="f76408ff-cc63-4ac7-9fcd-ff3fb8d4b7c2" xmlns:ns3="bc48fb7b-19e1-41c9-9f5e-42f45b0c0c71" targetNamespace="http://schemas.microsoft.com/office/2006/metadata/properties" ma:root="true" ma:fieldsID="d24e53e9c0e7b9b2a49f8ff56c92246b" ns2:_="" ns3:_="">
    <xsd:import namespace="f76408ff-cc63-4ac7-9fcd-ff3fb8d4b7c2"/>
    <xsd:import namespace="bc48fb7b-19e1-41c9-9f5e-42f45b0c0c7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6408ff-cc63-4ac7-9fcd-ff3fb8d4b7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3f0c510-cb70-48d5-b52a-281523fd955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48fb7b-19e1-41c9-9f5e-42f45b0c0c71"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369d272-f44b-494b-ba5d-b395fa44746e}" ma:internalName="TaxCatchAll" ma:showField="CatchAllData" ma:web="bc48fb7b-19e1-41c9-9f5e-42f45b0c0c7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76408ff-cc63-4ac7-9fcd-ff3fb8d4b7c2">
      <Terms xmlns="http://schemas.microsoft.com/office/infopath/2007/PartnerControls"/>
    </lcf76f155ced4ddcb4097134ff3c332f>
    <TaxCatchAll xmlns="bc48fb7b-19e1-41c9-9f5e-42f45b0c0c71" xsi:nil="true"/>
  </documentManagement>
</p:properties>
</file>

<file path=customXml/itemProps1.xml><?xml version="1.0" encoding="utf-8"?>
<ds:datastoreItem xmlns:ds="http://schemas.openxmlformats.org/officeDocument/2006/customXml" ds:itemID="{2BEEE696-15B1-4ADC-8350-FFB58FA6F30E}">
  <ds:schemaRefs>
    <ds:schemaRef ds:uri="http://schemas.microsoft.com/sharepoint/v3/contenttype/forms"/>
  </ds:schemaRefs>
</ds:datastoreItem>
</file>

<file path=customXml/itemProps2.xml><?xml version="1.0" encoding="utf-8"?>
<ds:datastoreItem xmlns:ds="http://schemas.openxmlformats.org/officeDocument/2006/customXml" ds:itemID="{7269D810-0833-4BDE-8744-FFAF2474462B}">
  <ds:schemaRefs>
    <ds:schemaRef ds:uri="bc48fb7b-19e1-41c9-9f5e-42f45b0c0c71"/>
    <ds:schemaRef ds:uri="f76408ff-cc63-4ac7-9fcd-ff3fb8d4b7c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39FA768-D45A-4C7B-BDE4-6E69EF378D7B}">
  <ds:schemaRefs>
    <ds:schemaRef ds:uri="bc48fb7b-19e1-41c9-9f5e-42f45b0c0c71"/>
    <ds:schemaRef ds:uri="f76408ff-cc63-4ac7-9fcd-ff3fb8d4b7c2"/>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26</Slides>
  <Notes>4</Notes>
  <HiddenSlides>0</HiddenSlide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AIWG Istanbul 2026</dc:title>
  <cp:revision>51</cp:revision>
  <dcterms:created xsi:type="dcterms:W3CDTF">2006-08-16T00:00:00Z</dcterms:created>
  <dcterms:modified xsi:type="dcterms:W3CDTF">2026-04-23T07:49:27Z</dcterms:modified>
  <dc:identifier>DAHDiaIPUiQ</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0x0101009F2A435B41BE8B4091089F52D9BF3B15</vt:lpwstr>
  </property>
  <property fmtid="{D5CDD505-2E9C-101B-9397-08002B2CF9AE}" pid="3" name="MediaServiceImageTags">
    <vt:lpwstr/>
  </property>
</Properties>
</file>