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57" r:id="rId5"/>
    <p:sldId id="391" r:id="rId6"/>
    <p:sldId id="497" r:id="rId7"/>
    <p:sldId id="512" r:id="rId8"/>
    <p:sldId id="513" r:id="rId9"/>
    <p:sldId id="517" r:id="rId10"/>
    <p:sldId id="518" r:id="rId11"/>
    <p:sldId id="514" r:id="rId12"/>
    <p:sldId id="519" r:id="rId13"/>
    <p:sldId id="522" r:id="rId14"/>
    <p:sldId id="524" r:id="rId15"/>
    <p:sldId id="527" r:id="rId16"/>
    <p:sldId id="528" r:id="rId17"/>
    <p:sldId id="525" r:id="rId18"/>
    <p:sldId id="526" r:id="rId19"/>
    <p:sldId id="523" r:id="rId20"/>
    <p:sldId id="521" r:id="rId21"/>
    <p:sldId id="515" r:id="rId22"/>
    <p:sldId id="269" r:id="rId23"/>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5442"/>
    <a:srgbClr val="5414E3"/>
    <a:srgbClr val="A784F4"/>
    <a:srgbClr val="8282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25" autoAdjust="0"/>
    <p:restoredTop sz="93447" autoAdjust="0"/>
  </p:normalViewPr>
  <p:slideViewPr>
    <p:cSldViewPr snapToGrid="0">
      <p:cViewPr varScale="1">
        <p:scale>
          <a:sx n="65" d="100"/>
          <a:sy n="65" d="100"/>
        </p:scale>
        <p:origin x="43" y="590"/>
      </p:cViewPr>
      <p:guideLst/>
    </p:cSldViewPr>
  </p:slideViewPr>
  <p:outlineViewPr>
    <p:cViewPr>
      <p:scale>
        <a:sx n="33" d="100"/>
        <a:sy n="33" d="100"/>
      </p:scale>
      <p:origin x="0" y="-3844"/>
    </p:cViewPr>
  </p:outlineViewPr>
  <p:notesTextViewPr>
    <p:cViewPr>
      <p:scale>
        <a:sx n="1" d="1"/>
        <a:sy n="1" d="1"/>
      </p:scale>
      <p:origin x="0" y="0"/>
    </p:cViewPr>
  </p:notesTextViewPr>
  <p:sorterViewPr>
    <p:cViewPr>
      <p:scale>
        <a:sx n="100" d="100"/>
        <a:sy n="100" d="100"/>
      </p:scale>
      <p:origin x="0" y="-2900"/>
    </p:cViewPr>
  </p:sorterViewPr>
  <p:notesViewPr>
    <p:cSldViewPr snapToGrid="0">
      <p:cViewPr varScale="1">
        <p:scale>
          <a:sx n="66" d="100"/>
          <a:sy n="66" d="100"/>
        </p:scale>
        <p:origin x="2364"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Companies activities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manualLayout>
          <c:layoutTarget val="inner"/>
          <c:xMode val="edge"/>
          <c:yMode val="edge"/>
          <c:x val="0.50846640661675835"/>
          <c:y val="0.14508127026000231"/>
          <c:w val="0.46717477983273059"/>
          <c:h val="0.70157968399741466"/>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Sheet1!$A$2:$A$9</c:f>
              <c:strCache>
                <c:ptCount val="8"/>
                <c:pt idx="0">
                  <c:v>Manufacture of fabricated metal products except machinery and equipment (25)</c:v>
                </c:pt>
                <c:pt idx="1">
                  <c:v>Other manufacturing (32)</c:v>
                </c:pt>
                <c:pt idx="2">
                  <c:v>Manufacture of machinery and equipment (28)</c:v>
                </c:pt>
                <c:pt idx="3">
                  <c:v>Manufacture of other transport equipment (30)</c:v>
                </c:pt>
                <c:pt idx="4">
                  <c:v>Repair and installation of machinery and equipment (33)</c:v>
                </c:pt>
                <c:pt idx="5">
                  <c:v>Manufacture of electrical equipment (27)</c:v>
                </c:pt>
                <c:pt idx="6">
                  <c:v>Manufacture of motor vehicles, trailers and semi-trailers (29)</c:v>
                </c:pt>
                <c:pt idx="7">
                  <c:v>Manufacture of computer, electronic and optical products (26)</c:v>
                </c:pt>
              </c:strCache>
            </c:strRef>
          </c:cat>
          <c:val>
            <c:numRef>
              <c:f>Sheet1!$B$2:$B$9</c:f>
              <c:numCache>
                <c:formatCode>General</c:formatCode>
                <c:ptCount val="8"/>
                <c:pt idx="0">
                  <c:v>25</c:v>
                </c:pt>
                <c:pt idx="1">
                  <c:v>14</c:v>
                </c:pt>
                <c:pt idx="2">
                  <c:v>14</c:v>
                </c:pt>
                <c:pt idx="3">
                  <c:v>6</c:v>
                </c:pt>
                <c:pt idx="4">
                  <c:v>6</c:v>
                </c:pt>
                <c:pt idx="5">
                  <c:v>6</c:v>
                </c:pt>
                <c:pt idx="6">
                  <c:v>4</c:v>
                </c:pt>
                <c:pt idx="7">
                  <c:v>1</c:v>
                </c:pt>
              </c:numCache>
            </c:numRef>
          </c:val>
          <c:extLst>
            <c:ext xmlns:c16="http://schemas.microsoft.com/office/drawing/2014/chart" uri="{C3380CC4-5D6E-409C-BE32-E72D297353CC}">
              <c16:uniqueId val="{00000000-6246-4914-AB25-6FE474DEDDD9}"/>
            </c:ext>
          </c:extLst>
        </c:ser>
        <c:dLbls>
          <c:showLegendKey val="0"/>
          <c:showVal val="0"/>
          <c:showCatName val="0"/>
          <c:showSerName val="0"/>
          <c:showPercent val="0"/>
          <c:showBubbleSize val="0"/>
        </c:dLbls>
        <c:gapWidth val="182"/>
        <c:axId val="1673960575"/>
        <c:axId val="1673953375"/>
      </c:barChart>
      <c:catAx>
        <c:axId val="16739605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673953375"/>
        <c:crosses val="autoZero"/>
        <c:auto val="1"/>
        <c:lblAlgn val="ctr"/>
        <c:lblOffset val="100"/>
        <c:noMultiLvlLbl val="0"/>
      </c:catAx>
      <c:valAx>
        <c:axId val="167395337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6739605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62" b="1" i="0" u="none" strike="noStrike" baseline="0" dirty="0">
                <a:effectLst/>
              </a:rPr>
              <a:t>Q9</a:t>
            </a:r>
            <a:r>
              <a:rPr lang="en-GB" sz="1862" b="0" i="0" u="none" strike="noStrike" baseline="0" dirty="0">
                <a:effectLst/>
              </a:rPr>
              <a:t> How many employees in your company use generative AI?</a:t>
            </a:r>
            <a:endParaRPr lang="en-US" dirty="0"/>
          </a:p>
        </c:rich>
      </c:tx>
      <c:layout>
        <c:manualLayout>
          <c:xMode val="edge"/>
          <c:yMode val="edge"/>
          <c:x val="0.18826562499999999"/>
          <c:y val="1.171874927911237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barChart>
        <c:barDir val="col"/>
        <c:grouping val="stacked"/>
        <c:varyColors val="0"/>
        <c:ser>
          <c:idx val="0"/>
          <c:order val="0"/>
          <c:tx>
            <c:strRef>
              <c:f>Sheet1!$B$1</c:f>
              <c:strCache>
                <c:ptCount val="1"/>
                <c:pt idx="0">
                  <c:v>I don't know</c:v>
                </c:pt>
              </c:strCache>
            </c:strRef>
          </c:tx>
          <c:spPr>
            <a:solidFill>
              <a:srgbClr val="5414E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ID4096"/>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Under 5%</c:v>
                </c:pt>
                <c:pt idx="1">
                  <c:v>6-20</c:v>
                </c:pt>
                <c:pt idx="2">
                  <c:v>21-40</c:v>
                </c:pt>
                <c:pt idx="3">
                  <c:v>41-60</c:v>
                </c:pt>
                <c:pt idx="4">
                  <c:v>61-80</c:v>
                </c:pt>
                <c:pt idx="5">
                  <c:v>Over 80</c:v>
                </c:pt>
              </c:strCache>
            </c:strRef>
          </c:cat>
          <c:val>
            <c:numRef>
              <c:f>Sheet1!$B$2:$B$7</c:f>
              <c:numCache>
                <c:formatCode>0%</c:formatCode>
                <c:ptCount val="6"/>
                <c:pt idx="0">
                  <c:v>0.52</c:v>
                </c:pt>
                <c:pt idx="1">
                  <c:v>0.67</c:v>
                </c:pt>
                <c:pt idx="2">
                  <c:v>0.87</c:v>
                </c:pt>
                <c:pt idx="3">
                  <c:v>0.92</c:v>
                </c:pt>
                <c:pt idx="4">
                  <c:v>0.95</c:v>
                </c:pt>
                <c:pt idx="5">
                  <c:v>1</c:v>
                </c:pt>
              </c:numCache>
            </c:numRef>
          </c:val>
          <c:extLst>
            <c:ext xmlns:c16="http://schemas.microsoft.com/office/drawing/2014/chart" uri="{C3380CC4-5D6E-409C-BE32-E72D297353CC}">
              <c16:uniqueId val="{00000000-E33B-4DB1-89FA-537655E5C774}"/>
            </c:ext>
          </c:extLst>
        </c:ser>
        <c:ser>
          <c:idx val="1"/>
          <c:order val="1"/>
          <c:tx>
            <c:strRef>
              <c:f>Sheet1!$C$1</c:f>
              <c:strCache>
                <c:ptCount val="1"/>
                <c:pt idx="0">
                  <c:v>Often</c:v>
                </c:pt>
              </c:strCache>
            </c:strRef>
          </c:tx>
          <c:spPr>
            <a:solidFill>
              <a:srgbClr val="F754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ID4096"/>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Under 5%</c:v>
                </c:pt>
                <c:pt idx="1">
                  <c:v>6-20</c:v>
                </c:pt>
                <c:pt idx="2">
                  <c:v>21-40</c:v>
                </c:pt>
                <c:pt idx="3">
                  <c:v>41-60</c:v>
                </c:pt>
                <c:pt idx="4">
                  <c:v>61-80</c:v>
                </c:pt>
                <c:pt idx="5">
                  <c:v>Over 80</c:v>
                </c:pt>
              </c:strCache>
            </c:strRef>
          </c:cat>
          <c:val>
            <c:numRef>
              <c:f>Sheet1!$C$2:$C$7</c:f>
              <c:numCache>
                <c:formatCode>0%</c:formatCode>
                <c:ptCount val="6"/>
                <c:pt idx="0">
                  <c:v>0.33</c:v>
                </c:pt>
                <c:pt idx="1">
                  <c:v>0.27</c:v>
                </c:pt>
                <c:pt idx="2">
                  <c:v>0.08</c:v>
                </c:pt>
                <c:pt idx="3">
                  <c:v>0.05</c:v>
                </c:pt>
                <c:pt idx="4">
                  <c:v>0.05</c:v>
                </c:pt>
              </c:numCache>
            </c:numRef>
          </c:val>
          <c:extLst>
            <c:ext xmlns:c16="http://schemas.microsoft.com/office/drawing/2014/chart" uri="{C3380CC4-5D6E-409C-BE32-E72D297353CC}">
              <c16:uniqueId val="{00000001-E33B-4DB1-89FA-537655E5C774}"/>
            </c:ext>
          </c:extLst>
        </c:ser>
        <c:ser>
          <c:idx val="2"/>
          <c:order val="2"/>
          <c:tx>
            <c:strRef>
              <c:f>Sheet1!$D$1</c:f>
              <c:strCache>
                <c:ptCount val="1"/>
                <c:pt idx="0">
                  <c:v>Daily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ID4096"/>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Under 5%</c:v>
                </c:pt>
                <c:pt idx="1">
                  <c:v>6-20</c:v>
                </c:pt>
                <c:pt idx="2">
                  <c:v>21-40</c:v>
                </c:pt>
                <c:pt idx="3">
                  <c:v>41-60</c:v>
                </c:pt>
                <c:pt idx="4">
                  <c:v>61-80</c:v>
                </c:pt>
                <c:pt idx="5">
                  <c:v>Over 80</c:v>
                </c:pt>
              </c:strCache>
            </c:strRef>
          </c:cat>
          <c:val>
            <c:numRef>
              <c:f>Sheet1!$D$2:$D$7</c:f>
              <c:numCache>
                <c:formatCode>0%</c:formatCode>
                <c:ptCount val="6"/>
                <c:pt idx="0">
                  <c:v>0.15</c:v>
                </c:pt>
                <c:pt idx="1">
                  <c:v>0.04</c:v>
                </c:pt>
                <c:pt idx="2">
                  <c:v>0.04</c:v>
                </c:pt>
                <c:pt idx="3">
                  <c:v>0.02</c:v>
                </c:pt>
              </c:numCache>
            </c:numRef>
          </c:val>
          <c:extLst>
            <c:ext xmlns:c16="http://schemas.microsoft.com/office/drawing/2014/chart" uri="{C3380CC4-5D6E-409C-BE32-E72D297353CC}">
              <c16:uniqueId val="{00000002-E33B-4DB1-89FA-537655E5C774}"/>
            </c:ext>
          </c:extLst>
        </c:ser>
        <c:dLbls>
          <c:dLblPos val="ctr"/>
          <c:showLegendKey val="0"/>
          <c:showVal val="1"/>
          <c:showCatName val="0"/>
          <c:showSerName val="0"/>
          <c:showPercent val="0"/>
          <c:showBubbleSize val="0"/>
        </c:dLbls>
        <c:gapWidth val="150"/>
        <c:overlap val="100"/>
        <c:axId val="724986911"/>
        <c:axId val="724990751"/>
      </c:barChart>
      <c:catAx>
        <c:axId val="7249869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724990751"/>
        <c:crosses val="autoZero"/>
        <c:auto val="1"/>
        <c:lblAlgn val="ctr"/>
        <c:lblOffset val="100"/>
        <c:noMultiLvlLbl val="0"/>
      </c:catAx>
      <c:valAx>
        <c:axId val="7249907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7249869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Q8 </a:t>
            </a:r>
            <a:r>
              <a:rPr lang="en-GB" sz="1862" b="0" i="0" u="none" strike="noStrike" baseline="0" dirty="0">
                <a:effectLst/>
              </a:rPr>
              <a:t>Does your company use algorithms or AI to ? Business Operations</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barChart>
        <c:barDir val="bar"/>
        <c:grouping val="stacked"/>
        <c:varyColors val="0"/>
        <c:ser>
          <c:idx val="0"/>
          <c:order val="0"/>
          <c:tx>
            <c:strRef>
              <c:f>Sheet1!$B$1</c:f>
              <c:strCache>
                <c:ptCount val="1"/>
                <c:pt idx="0">
                  <c:v>Yes</c:v>
                </c:pt>
              </c:strCache>
            </c:strRef>
          </c:tx>
          <c:spPr>
            <a:solidFill>
              <a:srgbClr val="5414E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ID4096"/>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For predictive maintenance</c:v>
                </c:pt>
                <c:pt idx="1">
                  <c:v>For consumers support</c:v>
                </c:pt>
                <c:pt idx="2">
                  <c:v>For energy management</c:v>
                </c:pt>
                <c:pt idx="3">
                  <c:v>For inventory management</c:v>
                </c:pt>
                <c:pt idx="4">
                  <c:v>For production development</c:v>
                </c:pt>
                <c:pt idx="5">
                  <c:v>In R&amp;D</c:v>
                </c:pt>
                <c:pt idx="6">
                  <c:v>In Sales &amp; Marketing work</c:v>
                </c:pt>
              </c:strCache>
            </c:strRef>
          </c:cat>
          <c:val>
            <c:numRef>
              <c:f>Sheet1!$B$2:$B$8</c:f>
              <c:numCache>
                <c:formatCode>0%</c:formatCode>
                <c:ptCount val="7"/>
                <c:pt idx="0">
                  <c:v>0.21</c:v>
                </c:pt>
                <c:pt idx="1">
                  <c:v>0.15</c:v>
                </c:pt>
                <c:pt idx="2">
                  <c:v>0.16</c:v>
                </c:pt>
                <c:pt idx="3">
                  <c:v>0.14000000000000001</c:v>
                </c:pt>
                <c:pt idx="4">
                  <c:v>0.26</c:v>
                </c:pt>
                <c:pt idx="5">
                  <c:v>0.32</c:v>
                </c:pt>
                <c:pt idx="6">
                  <c:v>0.23</c:v>
                </c:pt>
              </c:numCache>
            </c:numRef>
          </c:val>
          <c:extLst>
            <c:ext xmlns:c16="http://schemas.microsoft.com/office/drawing/2014/chart" uri="{C3380CC4-5D6E-409C-BE32-E72D297353CC}">
              <c16:uniqueId val="{00000000-4A5A-4146-BD37-9F2D69F945F0}"/>
            </c:ext>
          </c:extLst>
        </c:ser>
        <c:ser>
          <c:idx val="1"/>
          <c:order val="1"/>
          <c:tx>
            <c:strRef>
              <c:f>Sheet1!$C$1</c:f>
              <c:strCache>
                <c:ptCount val="1"/>
                <c:pt idx="0">
                  <c:v>No</c:v>
                </c:pt>
              </c:strCache>
            </c:strRef>
          </c:tx>
          <c:spPr>
            <a:solidFill>
              <a:srgbClr val="F754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ID4096"/>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For predictive maintenance</c:v>
                </c:pt>
                <c:pt idx="1">
                  <c:v>For consumers support</c:v>
                </c:pt>
                <c:pt idx="2">
                  <c:v>For energy management</c:v>
                </c:pt>
                <c:pt idx="3">
                  <c:v>For inventory management</c:v>
                </c:pt>
                <c:pt idx="4">
                  <c:v>For production development</c:v>
                </c:pt>
                <c:pt idx="5">
                  <c:v>In R&amp;D</c:v>
                </c:pt>
                <c:pt idx="6">
                  <c:v>In Sales &amp; Marketing work</c:v>
                </c:pt>
              </c:strCache>
            </c:strRef>
          </c:cat>
          <c:val>
            <c:numRef>
              <c:f>Sheet1!$C$2:$C$8</c:f>
              <c:numCache>
                <c:formatCode>0%</c:formatCode>
                <c:ptCount val="7"/>
                <c:pt idx="0">
                  <c:v>0.7</c:v>
                </c:pt>
                <c:pt idx="1">
                  <c:v>0.75</c:v>
                </c:pt>
                <c:pt idx="2">
                  <c:v>0.73</c:v>
                </c:pt>
                <c:pt idx="3">
                  <c:v>0.77</c:v>
                </c:pt>
                <c:pt idx="4">
                  <c:v>0.67</c:v>
                </c:pt>
                <c:pt idx="5">
                  <c:v>0.63</c:v>
                </c:pt>
                <c:pt idx="6">
                  <c:v>0.66</c:v>
                </c:pt>
              </c:numCache>
            </c:numRef>
          </c:val>
          <c:extLst>
            <c:ext xmlns:c16="http://schemas.microsoft.com/office/drawing/2014/chart" uri="{C3380CC4-5D6E-409C-BE32-E72D297353CC}">
              <c16:uniqueId val="{00000001-4A5A-4146-BD37-9F2D69F945F0}"/>
            </c:ext>
          </c:extLst>
        </c:ser>
        <c:ser>
          <c:idx val="2"/>
          <c:order val="2"/>
          <c:tx>
            <c:strRef>
              <c:f>Sheet1!$D$1</c:f>
              <c:strCache>
                <c:ptCount val="1"/>
                <c:pt idx="0">
                  <c:v>I don't know</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2060"/>
                    </a:solidFill>
                    <a:latin typeface="+mn-lt"/>
                    <a:ea typeface="+mn-ea"/>
                    <a:cs typeface="+mn-cs"/>
                  </a:defRPr>
                </a:pPr>
                <a:endParaRPr lang="LID4096"/>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For predictive maintenance</c:v>
                </c:pt>
                <c:pt idx="1">
                  <c:v>For consumers support</c:v>
                </c:pt>
                <c:pt idx="2">
                  <c:v>For energy management</c:v>
                </c:pt>
                <c:pt idx="3">
                  <c:v>For inventory management</c:v>
                </c:pt>
                <c:pt idx="4">
                  <c:v>For production development</c:v>
                </c:pt>
                <c:pt idx="5">
                  <c:v>In R&amp;D</c:v>
                </c:pt>
                <c:pt idx="6">
                  <c:v>In Sales &amp; Marketing work</c:v>
                </c:pt>
              </c:strCache>
            </c:strRef>
          </c:cat>
          <c:val>
            <c:numRef>
              <c:f>Sheet1!$D$2:$D$8</c:f>
              <c:numCache>
                <c:formatCode>0%</c:formatCode>
                <c:ptCount val="7"/>
                <c:pt idx="0">
                  <c:v>0.09</c:v>
                </c:pt>
                <c:pt idx="1">
                  <c:v>0.09</c:v>
                </c:pt>
                <c:pt idx="2">
                  <c:v>0.11</c:v>
                </c:pt>
                <c:pt idx="3">
                  <c:v>0.09</c:v>
                </c:pt>
                <c:pt idx="4">
                  <c:v>7.0000000000000007E-2</c:v>
                </c:pt>
                <c:pt idx="5">
                  <c:v>0.05</c:v>
                </c:pt>
                <c:pt idx="6">
                  <c:v>0.1</c:v>
                </c:pt>
              </c:numCache>
            </c:numRef>
          </c:val>
          <c:extLst>
            <c:ext xmlns:c16="http://schemas.microsoft.com/office/drawing/2014/chart" uri="{C3380CC4-5D6E-409C-BE32-E72D297353CC}">
              <c16:uniqueId val="{00000002-4A5A-4146-BD37-9F2D69F945F0}"/>
            </c:ext>
          </c:extLst>
        </c:ser>
        <c:dLbls>
          <c:dLblPos val="ctr"/>
          <c:showLegendKey val="0"/>
          <c:showVal val="1"/>
          <c:showCatName val="0"/>
          <c:showSerName val="0"/>
          <c:showPercent val="0"/>
          <c:showBubbleSize val="0"/>
        </c:dLbls>
        <c:gapWidth val="150"/>
        <c:overlap val="100"/>
        <c:axId val="724982591"/>
        <c:axId val="724993631"/>
      </c:barChart>
      <c:catAx>
        <c:axId val="7249825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724993631"/>
        <c:crosses val="autoZero"/>
        <c:auto val="1"/>
        <c:lblAlgn val="ctr"/>
        <c:lblOffset val="100"/>
        <c:noMultiLvlLbl val="0"/>
      </c:catAx>
      <c:valAx>
        <c:axId val="72499363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7249825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Q11</a:t>
            </a:r>
            <a:r>
              <a:rPr lang="en-US" dirty="0"/>
              <a:t> What</a:t>
            </a:r>
            <a:r>
              <a:rPr lang="en-US" baseline="0" dirty="0"/>
              <a:t> are the barriers to using AI at work?</a:t>
            </a:r>
            <a:endParaRPr lang="en-US" dirty="0"/>
          </a:p>
        </c:rich>
      </c:tx>
      <c:layout>
        <c:manualLayout>
          <c:xMode val="edge"/>
          <c:yMode val="edge"/>
          <c:x val="0.15705937684427376"/>
          <c:y val="2.502179282130674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manualLayout>
          <c:layoutTarget val="inner"/>
          <c:xMode val="edge"/>
          <c:yMode val="edge"/>
          <c:x val="0.25965575764639043"/>
          <c:y val="0.11965117274984374"/>
          <c:w val="0.69160692563753301"/>
          <c:h val="0.68953261053858017"/>
        </c:manualLayout>
      </c:layout>
      <c:barChart>
        <c:barDir val="bar"/>
        <c:grouping val="clustered"/>
        <c:varyColors val="0"/>
        <c:ser>
          <c:idx val="0"/>
          <c:order val="0"/>
          <c:tx>
            <c:strRef>
              <c:f>Sheet1!$B$1</c:f>
              <c:strCache>
                <c:ptCount val="1"/>
                <c:pt idx="0">
                  <c:v>Series 1</c:v>
                </c:pt>
              </c:strCache>
            </c:strRef>
          </c:tx>
          <c:spPr>
            <a:solidFill>
              <a:srgbClr val="5414E3"/>
            </a:solidFill>
            <a:ln>
              <a:noFill/>
            </a:ln>
            <a:effectLst/>
          </c:spPr>
          <c:invertIfNegative val="0"/>
          <c:cat>
            <c:strRef>
              <c:f>Sheet1!$A$2:$A$8</c:f>
              <c:strCache>
                <c:ptCount val="7"/>
                <c:pt idx="0">
                  <c:v>Change ready culture</c:v>
                </c:pt>
                <c:pt idx="1">
                  <c:v>Access to in house AI skills</c:v>
                </c:pt>
                <c:pt idx="2">
                  <c:v>Regulations</c:v>
                </c:pt>
                <c:pt idx="3">
                  <c:v>IT infrastructure</c:v>
                </c:pt>
                <c:pt idx="4">
                  <c:v>GDPR</c:v>
                </c:pt>
                <c:pt idx="5">
                  <c:v>Cybersecurity</c:v>
                </c:pt>
                <c:pt idx="6">
                  <c:v>Data availability</c:v>
                </c:pt>
              </c:strCache>
            </c:strRef>
          </c:cat>
          <c:val>
            <c:numRef>
              <c:f>Sheet1!$B$2:$B$8</c:f>
              <c:numCache>
                <c:formatCode>0%</c:formatCode>
                <c:ptCount val="7"/>
                <c:pt idx="0">
                  <c:v>0.37</c:v>
                </c:pt>
                <c:pt idx="1">
                  <c:v>0.25</c:v>
                </c:pt>
                <c:pt idx="2">
                  <c:v>0.1</c:v>
                </c:pt>
                <c:pt idx="3">
                  <c:v>0.09</c:v>
                </c:pt>
                <c:pt idx="4">
                  <c:v>7.0000000000000007E-2</c:v>
                </c:pt>
                <c:pt idx="5">
                  <c:v>7.0000000000000007E-2</c:v>
                </c:pt>
                <c:pt idx="6">
                  <c:v>0.04</c:v>
                </c:pt>
              </c:numCache>
            </c:numRef>
          </c:val>
          <c:extLst>
            <c:ext xmlns:c16="http://schemas.microsoft.com/office/drawing/2014/chart" uri="{C3380CC4-5D6E-409C-BE32-E72D297353CC}">
              <c16:uniqueId val="{00000000-6D43-48E0-8A36-5C3302A8959D}"/>
            </c:ext>
          </c:extLst>
        </c:ser>
        <c:dLbls>
          <c:showLegendKey val="0"/>
          <c:showVal val="0"/>
          <c:showCatName val="0"/>
          <c:showSerName val="0"/>
          <c:showPercent val="0"/>
          <c:showBubbleSize val="0"/>
        </c:dLbls>
        <c:gapWidth val="182"/>
        <c:axId val="1560219568"/>
        <c:axId val="1560221488"/>
      </c:barChart>
      <c:catAx>
        <c:axId val="15602195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560221488"/>
        <c:crosses val="autoZero"/>
        <c:auto val="1"/>
        <c:lblAlgn val="ctr"/>
        <c:lblOffset val="100"/>
        <c:noMultiLvlLbl val="0"/>
      </c:catAx>
      <c:valAx>
        <c:axId val="1560221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560219568"/>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Q10</a:t>
            </a:r>
            <a:r>
              <a:rPr lang="en-US" b="1" baseline="0" dirty="0"/>
              <a:t> </a:t>
            </a:r>
            <a:r>
              <a:rPr lang="en-GB" sz="1862" b="0" i="0" u="none" strike="noStrike" baseline="0" dirty="0">
                <a:effectLst/>
              </a:rPr>
              <a:t>Which procedure do you use to introduce AI in the internal decision-making process?</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manualLayout>
          <c:layoutTarget val="inner"/>
          <c:xMode val="edge"/>
          <c:yMode val="edge"/>
          <c:x val="0.49246004988258851"/>
          <c:y val="0.14420412382563955"/>
          <c:w val="0.47703013110309406"/>
          <c:h val="0.67460819960745089"/>
        </c:manualLayout>
      </c:layout>
      <c:barChart>
        <c:barDir val="bar"/>
        <c:grouping val="clustered"/>
        <c:varyColors val="0"/>
        <c:ser>
          <c:idx val="0"/>
          <c:order val="0"/>
          <c:tx>
            <c:strRef>
              <c:f>Sheet1!$B$1</c:f>
              <c:strCache>
                <c:ptCount val="1"/>
                <c:pt idx="0">
                  <c:v>Series 1</c:v>
                </c:pt>
              </c:strCache>
            </c:strRef>
          </c:tx>
          <c:spPr>
            <a:solidFill>
              <a:srgbClr val="F75442"/>
            </a:solidFill>
            <a:ln>
              <a:noFill/>
            </a:ln>
            <a:effectLst/>
          </c:spPr>
          <c:invertIfNegative val="0"/>
          <c:cat>
            <c:strRef>
              <c:f>Sheet1!$A$2:$A$6</c:f>
              <c:strCache>
                <c:ptCount val="5"/>
                <c:pt idx="0">
                  <c:v>My company involves employees (or teams) in the process when implementing new AI or automation tools in the workplace (consultation/ team discussions)</c:v>
                </c:pt>
                <c:pt idx="1">
                  <c:v>My company involves only the service/department which will be using the new AI tool</c:v>
                </c:pt>
                <c:pt idx="2">
                  <c:v>My company involves the entire workforce in decisions related to the implementation of AI</c:v>
                </c:pt>
                <c:pt idx="3">
                  <c:v>My workforce is not involved in the decision process but they receive training to implement AI tools</c:v>
                </c:pt>
                <c:pt idx="4">
                  <c:v>My employees are using AI even if the manager doesn’t provide specific AI tools</c:v>
                </c:pt>
              </c:strCache>
            </c:strRef>
          </c:cat>
          <c:val>
            <c:numRef>
              <c:f>Sheet1!$B$2:$B$6</c:f>
              <c:numCache>
                <c:formatCode>0%</c:formatCode>
                <c:ptCount val="5"/>
                <c:pt idx="0">
                  <c:v>0.39</c:v>
                </c:pt>
                <c:pt idx="1">
                  <c:v>0.23</c:v>
                </c:pt>
                <c:pt idx="2">
                  <c:v>0</c:v>
                </c:pt>
                <c:pt idx="3">
                  <c:v>0.19</c:v>
                </c:pt>
                <c:pt idx="4">
                  <c:v>0.15</c:v>
                </c:pt>
              </c:numCache>
            </c:numRef>
          </c:val>
          <c:extLst>
            <c:ext xmlns:c16="http://schemas.microsoft.com/office/drawing/2014/chart" uri="{C3380CC4-5D6E-409C-BE32-E72D297353CC}">
              <c16:uniqueId val="{00000000-BB35-49B2-8749-345C41FEB073}"/>
            </c:ext>
          </c:extLst>
        </c:ser>
        <c:dLbls>
          <c:showLegendKey val="0"/>
          <c:showVal val="0"/>
          <c:showCatName val="0"/>
          <c:showSerName val="0"/>
          <c:showPercent val="0"/>
          <c:showBubbleSize val="0"/>
        </c:dLbls>
        <c:gapWidth val="182"/>
        <c:axId val="1570176608"/>
        <c:axId val="1570626976"/>
      </c:barChart>
      <c:catAx>
        <c:axId val="15701766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570626976"/>
        <c:crosses val="autoZero"/>
        <c:auto val="1"/>
        <c:lblAlgn val="ctr"/>
        <c:lblOffset val="100"/>
        <c:noMultiLvlLbl val="0"/>
      </c:catAx>
      <c:valAx>
        <c:axId val="157062697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570176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Nb</a:t>
            </a:r>
            <a:r>
              <a:rPr lang="en-US" baseline="0" dirty="0"/>
              <a:t> of employees</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AF8-4DEF-BA0C-CF49B01D472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AF8-4DEF-BA0C-CF49B01D472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AF8-4DEF-BA0C-CF49B01D472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AF8-4DEF-BA0C-CF49B01D472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AF8-4DEF-BA0C-CF49B01D4728}"/>
              </c:ext>
            </c:extLst>
          </c:dPt>
          <c:cat>
            <c:strRef>
              <c:f>Sheet1!$A$2:$A$6</c:f>
              <c:strCache>
                <c:ptCount val="5"/>
                <c:pt idx="0">
                  <c:v>50 - 250</c:v>
                </c:pt>
                <c:pt idx="1">
                  <c:v>0 - 50</c:v>
                </c:pt>
                <c:pt idx="2">
                  <c:v>1000</c:v>
                </c:pt>
                <c:pt idx="3">
                  <c:v>500 - 1000</c:v>
                </c:pt>
                <c:pt idx="4">
                  <c:v>250 - 500</c:v>
                </c:pt>
              </c:strCache>
            </c:strRef>
          </c:cat>
          <c:val>
            <c:numRef>
              <c:f>Sheet1!$B$2:$B$6</c:f>
              <c:numCache>
                <c:formatCode>General</c:formatCode>
                <c:ptCount val="5"/>
                <c:pt idx="0">
                  <c:v>22</c:v>
                </c:pt>
                <c:pt idx="1">
                  <c:v>18</c:v>
                </c:pt>
                <c:pt idx="2">
                  <c:v>17</c:v>
                </c:pt>
                <c:pt idx="3">
                  <c:v>9</c:v>
                </c:pt>
                <c:pt idx="4">
                  <c:v>9</c:v>
                </c:pt>
              </c:numCache>
            </c:numRef>
          </c:val>
          <c:extLst>
            <c:ext xmlns:c16="http://schemas.microsoft.com/office/drawing/2014/chart" uri="{C3380CC4-5D6E-409C-BE32-E72D297353CC}">
              <c16:uniqueId val="{00000000-EC0C-467E-BA37-400C691D2802}"/>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62" b="1" i="0" u="none" strike="noStrike" baseline="0" dirty="0">
                <a:effectLst/>
              </a:rPr>
              <a:t>Q4</a:t>
            </a:r>
            <a:r>
              <a:rPr lang="en-GB" sz="1862" b="0" i="0" u="none" strike="noStrike" baseline="0" dirty="0">
                <a:effectLst/>
              </a:rPr>
              <a:t>: Is it clear to your company what and how data can be used? </a:t>
            </a:r>
            <a:endParaRPr lang="en-US" dirty="0"/>
          </a:p>
        </c:rich>
      </c:tx>
      <c:layout>
        <c:manualLayout>
          <c:xMode val="edge"/>
          <c:yMode val="edge"/>
          <c:x val="0.11843400493112727"/>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7448656958636152E-2"/>
          <c:y val="0.12599901723267412"/>
          <c:w val="0.90013238803574636"/>
          <c:h val="0.62007256076225981"/>
        </c:manualLayout>
      </c:layout>
      <c:barChart>
        <c:barDir val="col"/>
        <c:grouping val="clustered"/>
        <c:varyColors val="0"/>
        <c:ser>
          <c:idx val="0"/>
          <c:order val="0"/>
          <c:tx>
            <c:strRef>
              <c:f>Sheet1!$B$1</c:f>
              <c:strCache>
                <c:ptCount val="1"/>
                <c:pt idx="0">
                  <c:v>For recruitment</c:v>
                </c:pt>
              </c:strCache>
            </c:strRef>
          </c:tx>
          <c:spPr>
            <a:solidFill>
              <a:schemeClr val="accent1"/>
            </a:solidFill>
            <a:ln>
              <a:noFill/>
            </a:ln>
            <a:effectLst/>
          </c:spPr>
          <c:invertIfNegative val="0"/>
          <c:cat>
            <c:strRef>
              <c:f>Sheet1!$A$2:$A$6</c:f>
              <c:strCache>
                <c:ptCount val="5"/>
                <c:pt idx="0">
                  <c:v>Completely clear</c:v>
                </c:pt>
                <c:pt idx="1">
                  <c:v>Somewhat clear</c:v>
                </c:pt>
                <c:pt idx="2">
                  <c:v>Somewhat unclear</c:v>
                </c:pt>
                <c:pt idx="3">
                  <c:v>Completely unclear</c:v>
                </c:pt>
                <c:pt idx="4">
                  <c:v>I cannot say</c:v>
                </c:pt>
              </c:strCache>
            </c:strRef>
          </c:cat>
          <c:val>
            <c:numRef>
              <c:f>Sheet1!$B$2:$B$6</c:f>
              <c:numCache>
                <c:formatCode>0%</c:formatCode>
                <c:ptCount val="5"/>
                <c:pt idx="0">
                  <c:v>0.3</c:v>
                </c:pt>
                <c:pt idx="1">
                  <c:v>0.3</c:v>
                </c:pt>
                <c:pt idx="2">
                  <c:v>0.21</c:v>
                </c:pt>
                <c:pt idx="3">
                  <c:v>0.14000000000000001</c:v>
                </c:pt>
                <c:pt idx="4">
                  <c:v>7.0000000000000007E-2</c:v>
                </c:pt>
              </c:numCache>
            </c:numRef>
          </c:val>
          <c:extLst>
            <c:ext xmlns:c16="http://schemas.microsoft.com/office/drawing/2014/chart" uri="{C3380CC4-5D6E-409C-BE32-E72D297353CC}">
              <c16:uniqueId val="{00000000-D221-4D5F-A0DE-8A67EC82420F}"/>
            </c:ext>
          </c:extLst>
        </c:ser>
        <c:ser>
          <c:idx val="1"/>
          <c:order val="1"/>
          <c:tx>
            <c:strRef>
              <c:f>Sheet1!$C$1</c:f>
              <c:strCache>
                <c:ptCount val="1"/>
                <c:pt idx="0">
                  <c:v>For employment</c:v>
                </c:pt>
              </c:strCache>
            </c:strRef>
          </c:tx>
          <c:spPr>
            <a:solidFill>
              <a:schemeClr val="accent2"/>
            </a:solidFill>
            <a:ln>
              <a:noFill/>
            </a:ln>
            <a:effectLst/>
          </c:spPr>
          <c:invertIfNegative val="0"/>
          <c:cat>
            <c:strRef>
              <c:f>Sheet1!$A$2:$A$6</c:f>
              <c:strCache>
                <c:ptCount val="5"/>
                <c:pt idx="0">
                  <c:v>Completely clear</c:v>
                </c:pt>
                <c:pt idx="1">
                  <c:v>Somewhat clear</c:v>
                </c:pt>
                <c:pt idx="2">
                  <c:v>Somewhat unclear</c:v>
                </c:pt>
                <c:pt idx="3">
                  <c:v>Completely unclear</c:v>
                </c:pt>
                <c:pt idx="4">
                  <c:v>I cannot say</c:v>
                </c:pt>
              </c:strCache>
            </c:strRef>
          </c:cat>
          <c:val>
            <c:numRef>
              <c:f>Sheet1!$C$2:$C$6</c:f>
              <c:numCache>
                <c:formatCode>0%</c:formatCode>
                <c:ptCount val="5"/>
                <c:pt idx="0">
                  <c:v>0.31</c:v>
                </c:pt>
                <c:pt idx="1">
                  <c:v>0.26</c:v>
                </c:pt>
                <c:pt idx="2">
                  <c:v>0.11</c:v>
                </c:pt>
                <c:pt idx="3">
                  <c:v>0.26</c:v>
                </c:pt>
                <c:pt idx="4">
                  <c:v>0.05</c:v>
                </c:pt>
              </c:numCache>
            </c:numRef>
          </c:val>
          <c:extLst>
            <c:ext xmlns:c16="http://schemas.microsoft.com/office/drawing/2014/chart" uri="{C3380CC4-5D6E-409C-BE32-E72D297353CC}">
              <c16:uniqueId val="{00000001-D221-4D5F-A0DE-8A67EC82420F}"/>
            </c:ext>
          </c:extLst>
        </c:ser>
        <c:ser>
          <c:idx val="2"/>
          <c:order val="2"/>
          <c:tx>
            <c:strRef>
              <c:f>Sheet1!$D$1</c:f>
              <c:strCache>
                <c:ptCount val="1"/>
                <c:pt idx="0">
                  <c:v>For working Hours</c:v>
                </c:pt>
              </c:strCache>
            </c:strRef>
          </c:tx>
          <c:spPr>
            <a:solidFill>
              <a:schemeClr val="accent3"/>
            </a:solidFill>
            <a:ln>
              <a:noFill/>
            </a:ln>
            <a:effectLst/>
          </c:spPr>
          <c:invertIfNegative val="0"/>
          <c:cat>
            <c:strRef>
              <c:f>Sheet1!$A$2:$A$6</c:f>
              <c:strCache>
                <c:ptCount val="5"/>
                <c:pt idx="0">
                  <c:v>Completely clear</c:v>
                </c:pt>
                <c:pt idx="1">
                  <c:v>Somewhat clear</c:v>
                </c:pt>
                <c:pt idx="2">
                  <c:v>Somewhat unclear</c:v>
                </c:pt>
                <c:pt idx="3">
                  <c:v>Completely unclear</c:v>
                </c:pt>
                <c:pt idx="4">
                  <c:v>I cannot say</c:v>
                </c:pt>
              </c:strCache>
            </c:strRef>
          </c:cat>
          <c:val>
            <c:numRef>
              <c:f>Sheet1!$D$2:$D$6</c:f>
              <c:numCache>
                <c:formatCode>0%</c:formatCode>
                <c:ptCount val="5"/>
                <c:pt idx="0">
                  <c:v>0.36</c:v>
                </c:pt>
                <c:pt idx="1">
                  <c:v>0.25</c:v>
                </c:pt>
                <c:pt idx="2">
                  <c:v>0.18</c:v>
                </c:pt>
                <c:pt idx="3">
                  <c:v>0.09</c:v>
                </c:pt>
                <c:pt idx="4">
                  <c:v>0.11</c:v>
                </c:pt>
              </c:numCache>
            </c:numRef>
          </c:val>
          <c:extLst>
            <c:ext xmlns:c16="http://schemas.microsoft.com/office/drawing/2014/chart" uri="{C3380CC4-5D6E-409C-BE32-E72D297353CC}">
              <c16:uniqueId val="{00000002-D221-4D5F-A0DE-8A67EC82420F}"/>
            </c:ext>
          </c:extLst>
        </c:ser>
        <c:ser>
          <c:idx val="3"/>
          <c:order val="3"/>
          <c:tx>
            <c:strRef>
              <c:f>Sheet1!$E$1</c:f>
              <c:strCache>
                <c:ptCount val="1"/>
                <c:pt idx="0">
                  <c:v>For working performance</c:v>
                </c:pt>
              </c:strCache>
            </c:strRef>
          </c:tx>
          <c:spPr>
            <a:solidFill>
              <a:schemeClr val="accent4"/>
            </a:solidFill>
            <a:ln>
              <a:noFill/>
            </a:ln>
            <a:effectLst/>
          </c:spPr>
          <c:invertIfNegative val="0"/>
          <c:cat>
            <c:strRef>
              <c:f>Sheet1!$A$2:$A$6</c:f>
              <c:strCache>
                <c:ptCount val="5"/>
                <c:pt idx="0">
                  <c:v>Completely clear</c:v>
                </c:pt>
                <c:pt idx="1">
                  <c:v>Somewhat clear</c:v>
                </c:pt>
                <c:pt idx="2">
                  <c:v>Somewhat unclear</c:v>
                </c:pt>
                <c:pt idx="3">
                  <c:v>Completely unclear</c:v>
                </c:pt>
                <c:pt idx="4">
                  <c:v>I cannot say</c:v>
                </c:pt>
              </c:strCache>
            </c:strRef>
          </c:cat>
          <c:val>
            <c:numRef>
              <c:f>Sheet1!$E$2:$E$6</c:f>
              <c:numCache>
                <c:formatCode>0%</c:formatCode>
                <c:ptCount val="5"/>
                <c:pt idx="0">
                  <c:v>0.36</c:v>
                </c:pt>
                <c:pt idx="1">
                  <c:v>0.34</c:v>
                </c:pt>
                <c:pt idx="2">
                  <c:v>0.09</c:v>
                </c:pt>
                <c:pt idx="3">
                  <c:v>0.11</c:v>
                </c:pt>
                <c:pt idx="4">
                  <c:v>0.09</c:v>
                </c:pt>
              </c:numCache>
            </c:numRef>
          </c:val>
          <c:extLst>
            <c:ext xmlns:c16="http://schemas.microsoft.com/office/drawing/2014/chart" uri="{C3380CC4-5D6E-409C-BE32-E72D297353CC}">
              <c16:uniqueId val="{00000003-D221-4D5F-A0DE-8A67EC82420F}"/>
            </c:ext>
          </c:extLst>
        </c:ser>
        <c:ser>
          <c:idx val="4"/>
          <c:order val="4"/>
          <c:tx>
            <c:strRef>
              <c:f>Sheet1!$F$1</c:f>
              <c:strCache>
                <c:ptCount val="1"/>
                <c:pt idx="0">
                  <c:v>Column1</c:v>
                </c:pt>
              </c:strCache>
            </c:strRef>
          </c:tx>
          <c:spPr>
            <a:solidFill>
              <a:schemeClr val="accent5"/>
            </a:solidFill>
            <a:ln>
              <a:noFill/>
            </a:ln>
            <a:effectLst/>
          </c:spPr>
          <c:invertIfNegative val="0"/>
          <c:cat>
            <c:strRef>
              <c:f>Sheet1!$A$2:$A$6</c:f>
              <c:strCache>
                <c:ptCount val="5"/>
                <c:pt idx="0">
                  <c:v>Completely clear</c:v>
                </c:pt>
                <c:pt idx="1">
                  <c:v>Somewhat clear</c:v>
                </c:pt>
                <c:pt idx="2">
                  <c:v>Somewhat unclear</c:v>
                </c:pt>
                <c:pt idx="3">
                  <c:v>Completely unclear</c:v>
                </c:pt>
                <c:pt idx="4">
                  <c:v>I cannot say</c:v>
                </c:pt>
              </c:strCache>
            </c:strRef>
          </c:cat>
          <c:val>
            <c:numRef>
              <c:f>Sheet1!$F$2:$F$6</c:f>
              <c:numCache>
                <c:formatCode>0%</c:formatCode>
                <c:ptCount val="5"/>
                <c:pt idx="0">
                  <c:v>0.33</c:v>
                </c:pt>
                <c:pt idx="1">
                  <c:v>0.38</c:v>
                </c:pt>
                <c:pt idx="2">
                  <c:v>7.0000000000000007E-2</c:v>
                </c:pt>
                <c:pt idx="3">
                  <c:v>0.11</c:v>
                </c:pt>
                <c:pt idx="4">
                  <c:v>0.11</c:v>
                </c:pt>
              </c:numCache>
            </c:numRef>
          </c:val>
          <c:extLst>
            <c:ext xmlns:c16="http://schemas.microsoft.com/office/drawing/2014/chart" uri="{C3380CC4-5D6E-409C-BE32-E72D297353CC}">
              <c16:uniqueId val="{00000004-D221-4D5F-A0DE-8A67EC82420F}"/>
            </c:ext>
          </c:extLst>
        </c:ser>
        <c:dLbls>
          <c:showLegendKey val="0"/>
          <c:showVal val="0"/>
          <c:showCatName val="0"/>
          <c:showSerName val="0"/>
          <c:showPercent val="0"/>
          <c:showBubbleSize val="0"/>
        </c:dLbls>
        <c:gapWidth val="219"/>
        <c:overlap val="-27"/>
        <c:axId val="891678048"/>
        <c:axId val="891679008"/>
      </c:barChart>
      <c:catAx>
        <c:axId val="891678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891679008"/>
        <c:crosses val="autoZero"/>
        <c:auto val="1"/>
        <c:lblAlgn val="ctr"/>
        <c:lblOffset val="100"/>
        <c:noMultiLvlLbl val="0"/>
      </c:catAx>
      <c:valAx>
        <c:axId val="8916790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891678048"/>
        <c:crosses val="autoZero"/>
        <c:crossBetween val="between"/>
      </c:valAx>
      <c:spPr>
        <a:noFill/>
        <a:ln>
          <a:noFill/>
        </a:ln>
        <a:effectLst/>
      </c:spPr>
    </c:plotArea>
    <c:legend>
      <c:legendPos val="b"/>
      <c:legendEntry>
        <c:idx val="4"/>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Q5: </a:t>
            </a:r>
            <a:r>
              <a:rPr lang="en-US" dirty="0"/>
              <a:t>Do</a:t>
            </a:r>
            <a:r>
              <a:rPr lang="en-US" baseline="0" dirty="0"/>
              <a:t> you know what is GDPR? </a:t>
            </a:r>
            <a:endParaRPr lang="en-US" dirty="0"/>
          </a:p>
        </c:rich>
      </c:tx>
      <c:layout>
        <c:manualLayout>
          <c:xMode val="edge"/>
          <c:yMode val="edge"/>
          <c:x val="0.20128868072664266"/>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EB3-40C9-8ADB-9F1C95F6E48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D95-4632-B007-30961A9CA6F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D95-4632-B007-30961A9CA6F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D95-4632-B007-30961A9CA6F2}"/>
              </c:ext>
            </c:extLst>
          </c:dPt>
          <c:cat>
            <c:strRef>
              <c:f>Sheet1!$A$2:$A$5</c:f>
              <c:strCache>
                <c:ptCount val="2"/>
                <c:pt idx="0">
                  <c:v>Yes</c:v>
                </c:pt>
                <c:pt idx="1">
                  <c:v>No</c:v>
                </c:pt>
              </c:strCache>
            </c:strRef>
          </c:cat>
          <c:val>
            <c:numRef>
              <c:f>Sheet1!$B$2:$B$5</c:f>
              <c:numCache>
                <c:formatCode>General</c:formatCode>
                <c:ptCount val="4"/>
                <c:pt idx="0">
                  <c:v>61</c:v>
                </c:pt>
                <c:pt idx="1">
                  <c:v>15</c:v>
                </c:pt>
              </c:numCache>
            </c:numRef>
          </c:val>
          <c:extLst>
            <c:ext xmlns:c16="http://schemas.microsoft.com/office/drawing/2014/chart" uri="{C3380CC4-5D6E-409C-BE32-E72D297353CC}">
              <c16:uniqueId val="{00000000-4EB3-40C9-8ADB-9F1C95F6E48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Q6</a:t>
            </a:r>
            <a:r>
              <a:rPr lang="en-US" dirty="0"/>
              <a:t> </a:t>
            </a:r>
            <a:r>
              <a:rPr lang="en-GB" sz="1862" b="0" i="0" u="none" strike="noStrike" baseline="0" dirty="0">
                <a:effectLst/>
              </a:rPr>
              <a:t>Minimum Requirements for data usage during employment? </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barChart>
        <c:barDir val="bar"/>
        <c:grouping val="clustered"/>
        <c:varyColors val="0"/>
        <c:ser>
          <c:idx val="0"/>
          <c:order val="0"/>
          <c:tx>
            <c:strRef>
              <c:f>Sheet1!$B$1</c:f>
              <c:strCache>
                <c:ptCount val="1"/>
                <c:pt idx="0">
                  <c:v>Series 1</c:v>
                </c:pt>
              </c:strCache>
            </c:strRef>
          </c:tx>
          <c:spPr>
            <a:solidFill>
              <a:srgbClr val="5414E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Employee data is securely stored and managed in compliance with established data protection practices</c:v>
                </c:pt>
                <c:pt idx="1">
                  <c:v>Employee data is used for legitimate workplace purposes (e.g., payroll, performance management) following clear internal protocols.</c:v>
                </c:pt>
                <c:pt idx="2">
                  <c:v>Employees are notified and provide consent for photography or the use of their images in professional contexts (e.g., internal communication, marketing materials).</c:v>
                </c:pt>
                <c:pt idx="3">
                  <c:v>Employees are informed if their use of professional devices (e.g., computers, phones) is monitored.</c:v>
                </c:pt>
                <c:pt idx="4">
                  <c:v>Employees are regularly informed about how their data is collected, used, and stored for workplace purposes.</c:v>
                </c:pt>
                <c:pt idx="5">
                  <c:v>Our company experiences difficulties in using employee data to enhance productivity.</c:v>
                </c:pt>
                <c:pt idx="6">
                  <c:v>Our company experiences difficulties in using employee data to improve workplace safety.</c:v>
                </c:pt>
                <c:pt idx="7">
                  <c:v>Our company experiences difficulties in using employee data to monitor work performance.</c:v>
                </c:pt>
                <c:pt idx="8">
                  <c:v>Our company does not face challenges in using employee data for productivity, safety, or performance monitoring.</c:v>
                </c:pt>
              </c:strCache>
            </c:strRef>
          </c:cat>
          <c:val>
            <c:numRef>
              <c:f>Sheet1!$B$2:$B$10</c:f>
              <c:numCache>
                <c:formatCode>0%</c:formatCode>
                <c:ptCount val="9"/>
                <c:pt idx="0">
                  <c:v>0.89</c:v>
                </c:pt>
                <c:pt idx="1">
                  <c:v>0.88</c:v>
                </c:pt>
                <c:pt idx="2">
                  <c:v>0.69</c:v>
                </c:pt>
                <c:pt idx="3">
                  <c:v>0.69</c:v>
                </c:pt>
                <c:pt idx="4">
                  <c:v>0.57999999999999996</c:v>
                </c:pt>
                <c:pt idx="5">
                  <c:v>0.31</c:v>
                </c:pt>
                <c:pt idx="6">
                  <c:v>0.19</c:v>
                </c:pt>
                <c:pt idx="7">
                  <c:v>0.24</c:v>
                </c:pt>
                <c:pt idx="8">
                  <c:v>0.27</c:v>
                </c:pt>
              </c:numCache>
            </c:numRef>
          </c:val>
          <c:extLst>
            <c:ext xmlns:c16="http://schemas.microsoft.com/office/drawing/2014/chart" uri="{C3380CC4-5D6E-409C-BE32-E72D297353CC}">
              <c16:uniqueId val="{00000000-2EFB-403E-9140-EA68B2F6A443}"/>
            </c:ext>
          </c:extLst>
        </c:ser>
        <c:dLbls>
          <c:dLblPos val="inEnd"/>
          <c:showLegendKey val="0"/>
          <c:showVal val="1"/>
          <c:showCatName val="0"/>
          <c:showSerName val="0"/>
          <c:showPercent val="0"/>
          <c:showBubbleSize val="0"/>
        </c:dLbls>
        <c:gapWidth val="182"/>
        <c:axId val="724983551"/>
        <c:axId val="725000351"/>
      </c:barChart>
      <c:catAx>
        <c:axId val="7249835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725000351"/>
        <c:crosses val="autoZero"/>
        <c:auto val="1"/>
        <c:lblAlgn val="ctr"/>
        <c:lblOffset val="100"/>
        <c:noMultiLvlLbl val="0"/>
      </c:catAx>
      <c:valAx>
        <c:axId val="7250003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724983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rgbClr val="5414E3"/>
      </a:solidFill>
    </a:ln>
    <a:effectLst/>
  </c:spPr>
  <c:txPr>
    <a:bodyPr/>
    <a:lstStyle/>
    <a:p>
      <a:pPr>
        <a:defRPr/>
      </a:pPr>
      <a:endParaRPr lang="LID4096"/>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Q7 </a:t>
            </a:r>
            <a:r>
              <a:rPr lang="en-GB" b="0" i="0" dirty="0">
                <a:effectLst/>
              </a:rPr>
              <a:t>Have you encountered any gaps in current regulation related to data usage?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ID4096"/>
        </a:p>
      </c:txPr>
    </c:title>
    <c:autoTitleDeleted val="0"/>
    <c:plotArea>
      <c:layout/>
      <c:barChart>
        <c:barDir val="col"/>
        <c:grouping val="percentStacked"/>
        <c:varyColors val="0"/>
        <c:ser>
          <c:idx val="0"/>
          <c:order val="0"/>
          <c:tx>
            <c:strRef>
              <c:f>Sheet1!$B$1</c:f>
              <c:strCache>
                <c:ptCount val="1"/>
                <c:pt idx="0">
                  <c:v>Series 1</c:v>
                </c:pt>
              </c:strCache>
            </c:strRef>
          </c:tx>
          <c:spPr>
            <a:solidFill>
              <a:srgbClr val="5414E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LID4096"/>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1">
                  <c:v>For recruitment</c:v>
                </c:pt>
                <c:pt idx="2">
                  <c:v>For employment</c:v>
                </c:pt>
                <c:pt idx="3">
                  <c:v>For Safety purpose</c:v>
                </c:pt>
                <c:pt idx="4">
                  <c:v>For working time tracking</c:v>
                </c:pt>
                <c:pt idx="5">
                  <c:v>For work performance monitoring</c:v>
                </c:pt>
              </c:strCache>
            </c:strRef>
          </c:cat>
          <c:val>
            <c:numRef>
              <c:f>Sheet1!$B$2:$B$7</c:f>
              <c:numCache>
                <c:formatCode>0%</c:formatCode>
                <c:ptCount val="6"/>
                <c:pt idx="0" formatCode="General">
                  <c:v>0</c:v>
                </c:pt>
                <c:pt idx="1">
                  <c:v>0.08</c:v>
                </c:pt>
                <c:pt idx="2">
                  <c:v>0.1</c:v>
                </c:pt>
                <c:pt idx="3">
                  <c:v>7.0000000000000007E-2</c:v>
                </c:pt>
                <c:pt idx="4">
                  <c:v>0.1</c:v>
                </c:pt>
                <c:pt idx="5">
                  <c:v>0.16</c:v>
                </c:pt>
              </c:numCache>
            </c:numRef>
          </c:val>
          <c:extLst>
            <c:ext xmlns:c16="http://schemas.microsoft.com/office/drawing/2014/chart" uri="{C3380CC4-5D6E-409C-BE32-E72D297353CC}">
              <c16:uniqueId val="{00000000-D4A0-44E9-8F47-45B6178EBB5D}"/>
            </c:ext>
          </c:extLst>
        </c:ser>
        <c:ser>
          <c:idx val="1"/>
          <c:order val="1"/>
          <c:tx>
            <c:strRef>
              <c:f>Sheet1!$C$1</c:f>
              <c:strCache>
                <c:ptCount val="1"/>
                <c:pt idx="0">
                  <c:v>Series 2</c:v>
                </c:pt>
              </c:strCache>
            </c:strRef>
          </c:tx>
          <c:spPr>
            <a:solidFill>
              <a:srgbClr val="F7544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ID4096"/>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1">
                  <c:v>For recruitment</c:v>
                </c:pt>
                <c:pt idx="2">
                  <c:v>For employment</c:v>
                </c:pt>
                <c:pt idx="3">
                  <c:v>For Safety purpose</c:v>
                </c:pt>
                <c:pt idx="4">
                  <c:v>For working time tracking</c:v>
                </c:pt>
                <c:pt idx="5">
                  <c:v>For work performance monitoring</c:v>
                </c:pt>
              </c:strCache>
            </c:strRef>
          </c:cat>
          <c:val>
            <c:numRef>
              <c:f>Sheet1!$C$2:$C$7</c:f>
              <c:numCache>
                <c:formatCode>0%</c:formatCode>
                <c:ptCount val="6"/>
                <c:pt idx="0" formatCode="General">
                  <c:v>0</c:v>
                </c:pt>
                <c:pt idx="1">
                  <c:v>0.43</c:v>
                </c:pt>
                <c:pt idx="2">
                  <c:v>0.39</c:v>
                </c:pt>
                <c:pt idx="3">
                  <c:v>0.43</c:v>
                </c:pt>
                <c:pt idx="4">
                  <c:v>0.4</c:v>
                </c:pt>
                <c:pt idx="5">
                  <c:v>0.41</c:v>
                </c:pt>
              </c:numCache>
            </c:numRef>
          </c:val>
          <c:extLst>
            <c:ext xmlns:c16="http://schemas.microsoft.com/office/drawing/2014/chart" uri="{C3380CC4-5D6E-409C-BE32-E72D297353CC}">
              <c16:uniqueId val="{00000001-D4A0-44E9-8F47-45B6178EBB5D}"/>
            </c:ext>
          </c:extLst>
        </c:ser>
        <c:ser>
          <c:idx val="2"/>
          <c:order val="2"/>
          <c:tx>
            <c:strRef>
              <c:f>Sheet1!$D$1</c:f>
              <c:strCache>
                <c:ptCount val="1"/>
                <c:pt idx="0">
                  <c:v>Series 3</c:v>
                </c:pt>
              </c:strCache>
            </c:strRef>
          </c:tx>
          <c:spPr>
            <a:solidFill>
              <a:srgbClr val="A784F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ID4096"/>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1">
                  <c:v>For recruitment</c:v>
                </c:pt>
                <c:pt idx="2">
                  <c:v>For employment</c:v>
                </c:pt>
                <c:pt idx="3">
                  <c:v>For Safety purpose</c:v>
                </c:pt>
                <c:pt idx="4">
                  <c:v>For working time tracking</c:v>
                </c:pt>
                <c:pt idx="5">
                  <c:v>For work performance monitoring</c:v>
                </c:pt>
              </c:strCache>
            </c:strRef>
          </c:cat>
          <c:val>
            <c:numRef>
              <c:f>Sheet1!$D$2:$D$7</c:f>
              <c:numCache>
                <c:formatCode>0%</c:formatCode>
                <c:ptCount val="6"/>
                <c:pt idx="0" formatCode="General">
                  <c:v>0</c:v>
                </c:pt>
                <c:pt idx="1">
                  <c:v>0.48</c:v>
                </c:pt>
                <c:pt idx="2">
                  <c:v>0.51</c:v>
                </c:pt>
                <c:pt idx="3">
                  <c:v>0.48</c:v>
                </c:pt>
                <c:pt idx="4">
                  <c:v>0.49</c:v>
                </c:pt>
                <c:pt idx="5">
                  <c:v>0.43</c:v>
                </c:pt>
              </c:numCache>
            </c:numRef>
          </c:val>
          <c:extLst>
            <c:ext xmlns:c16="http://schemas.microsoft.com/office/drawing/2014/chart" uri="{C3380CC4-5D6E-409C-BE32-E72D297353CC}">
              <c16:uniqueId val="{00000002-D4A0-44E9-8F47-45B6178EBB5D}"/>
            </c:ext>
          </c:extLst>
        </c:ser>
        <c:dLbls>
          <c:dLblPos val="ctr"/>
          <c:showLegendKey val="0"/>
          <c:showVal val="1"/>
          <c:showCatName val="0"/>
          <c:showSerName val="0"/>
          <c:showPercent val="0"/>
          <c:showBubbleSize val="0"/>
        </c:dLbls>
        <c:gapWidth val="150"/>
        <c:overlap val="100"/>
        <c:axId val="1222204448"/>
        <c:axId val="1222202048"/>
      </c:barChart>
      <c:catAx>
        <c:axId val="1222204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222202048"/>
        <c:crosses val="autoZero"/>
        <c:auto val="1"/>
        <c:lblAlgn val="ctr"/>
        <c:lblOffset val="100"/>
        <c:noMultiLvlLbl val="0"/>
      </c:catAx>
      <c:valAx>
        <c:axId val="12222020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2222044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bg1"/>
                </a:solidFill>
                <a:latin typeface="+mn-lt"/>
                <a:ea typeface="+mn-ea"/>
                <a:cs typeface="+mn-cs"/>
              </a:defRPr>
            </a:pPr>
            <a:r>
              <a:rPr lang="en-US" dirty="0">
                <a:solidFill>
                  <a:schemeClr val="tx1"/>
                </a:solidFill>
              </a:rPr>
              <a:t>I use AI</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bg1"/>
              </a:solidFill>
              <a:latin typeface="+mn-lt"/>
              <a:ea typeface="+mn-ea"/>
              <a:cs typeface="+mn-cs"/>
            </a:defRPr>
          </a:pPr>
          <a:endParaRPr lang="LID4096"/>
        </a:p>
      </c:txPr>
    </c:title>
    <c:autoTitleDeleted val="0"/>
    <c:plotArea>
      <c:layout/>
      <c:pieChart>
        <c:varyColors val="1"/>
        <c:ser>
          <c:idx val="0"/>
          <c:order val="0"/>
          <c:tx>
            <c:strRef>
              <c:f>Sheet1!$B$1</c:f>
              <c:strCache>
                <c:ptCount val="1"/>
                <c:pt idx="0">
                  <c:v>I use AI</c:v>
                </c:pt>
              </c:strCache>
            </c:strRef>
          </c:tx>
          <c:dPt>
            <c:idx val="0"/>
            <c:bubble3D val="0"/>
            <c:spPr>
              <a:solidFill>
                <a:srgbClr val="5414E3"/>
              </a:solidFill>
              <a:ln w="19050">
                <a:solidFill>
                  <a:schemeClr val="lt1"/>
                </a:solidFill>
              </a:ln>
              <a:effectLst/>
            </c:spPr>
            <c:extLst>
              <c:ext xmlns:c16="http://schemas.microsoft.com/office/drawing/2014/chart" uri="{C3380CC4-5D6E-409C-BE32-E72D297353CC}">
                <c16:uniqueId val="{00000001-797C-44A7-9C75-2EBF1A1775A7}"/>
              </c:ext>
            </c:extLst>
          </c:dPt>
          <c:dPt>
            <c:idx val="1"/>
            <c:bubble3D val="0"/>
            <c:spPr>
              <a:solidFill>
                <a:srgbClr val="F75442"/>
              </a:solidFill>
              <a:ln w="19050">
                <a:solidFill>
                  <a:schemeClr val="lt1"/>
                </a:solidFill>
              </a:ln>
              <a:effectLst/>
            </c:spPr>
            <c:extLst>
              <c:ext xmlns:c16="http://schemas.microsoft.com/office/drawing/2014/chart" uri="{C3380CC4-5D6E-409C-BE32-E72D297353CC}">
                <c16:uniqueId val="{00000002-797C-44A7-9C75-2EBF1A1775A7}"/>
              </c:ext>
            </c:extLst>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anchor="ctr" anchorCtr="1"/>
              <a:lstStyle/>
              <a:p>
                <a:pPr>
                  <a:defRPr sz="2800" b="0" i="0" u="none" strike="noStrike" kern="1200" baseline="0">
                    <a:solidFill>
                      <a:schemeClr val="bg1"/>
                    </a:solidFill>
                    <a:latin typeface="+mn-lt"/>
                    <a:ea typeface="+mn-ea"/>
                    <a:cs typeface="+mn-cs"/>
                  </a:defRPr>
                </a:pPr>
                <a:endParaRPr lang="LID4096"/>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No</c:v>
                </c:pt>
                <c:pt idx="1">
                  <c:v>Yes </c:v>
                </c:pt>
                <c:pt idx="2">
                  <c:v>I don’t Know</c:v>
                </c:pt>
              </c:strCache>
            </c:strRef>
          </c:cat>
          <c:val>
            <c:numRef>
              <c:f>Sheet1!$B$2:$B$5</c:f>
              <c:numCache>
                <c:formatCode>0%</c:formatCode>
                <c:ptCount val="4"/>
                <c:pt idx="0">
                  <c:v>0.53</c:v>
                </c:pt>
                <c:pt idx="1">
                  <c:v>0.45</c:v>
                </c:pt>
                <c:pt idx="2">
                  <c:v>0.01</c:v>
                </c:pt>
              </c:numCache>
            </c:numRef>
          </c:val>
          <c:extLst>
            <c:ext xmlns:c16="http://schemas.microsoft.com/office/drawing/2014/chart" uri="{C3380CC4-5D6E-409C-BE32-E72D297353CC}">
              <c16:uniqueId val="{00000000-797C-44A7-9C75-2EBF1A1775A7}"/>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ID4096"/>
          </a:p>
        </c:txPr>
      </c:legendEntry>
      <c:legendEntry>
        <c:idx val="1"/>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ID4096"/>
          </a:p>
        </c:txPr>
      </c:legendEntry>
      <c:legendEntry>
        <c:idx val="2"/>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LID4096"/>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LID4096"/>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sz="1862" b="1" i="0" u="none" strike="noStrike" kern="1200" spc="0" baseline="0" dirty="0">
                <a:solidFill>
                  <a:prstClr val="black">
                    <a:lumMod val="65000"/>
                    <a:lumOff val="35000"/>
                  </a:prstClr>
                </a:solidFill>
              </a:rPr>
              <a:t>Q8 </a:t>
            </a:r>
            <a:r>
              <a:rPr lang="en-GB" sz="1862" b="0" i="0" u="none" strike="noStrike" kern="1200" spc="0" baseline="0" dirty="0">
                <a:solidFill>
                  <a:prstClr val="black">
                    <a:lumMod val="65000"/>
                    <a:lumOff val="35000"/>
                  </a:prstClr>
                </a:solidFill>
                <a:effectLst/>
              </a:rPr>
              <a:t>Does your company use algorithms or AI to ? Human </a:t>
            </a:r>
            <a:r>
              <a:rPr lang="en-GB" sz="1862" b="0" i="0" u="none" strike="noStrike" kern="1200" spc="0" baseline="0" dirty="0" err="1">
                <a:solidFill>
                  <a:prstClr val="black">
                    <a:lumMod val="65000"/>
                    <a:lumOff val="35000"/>
                  </a:prstClr>
                </a:solidFill>
                <a:effectLst/>
              </a:rPr>
              <a:t>Ressources</a:t>
            </a:r>
            <a:endParaRPr lang="en-US" sz="1862" b="0" i="0" u="none" strike="noStrike" kern="1200" spc="0" baseline="0" dirty="0">
              <a:solidFill>
                <a:prstClr val="black">
                  <a:lumMod val="65000"/>
                  <a:lumOff val="35000"/>
                </a:prstClr>
              </a:solidFill>
            </a:endParaRPr>
          </a:p>
        </c:rich>
      </c:tx>
      <c:layout>
        <c:manualLayout>
          <c:xMode val="edge"/>
          <c:yMode val="edge"/>
          <c:x val="0.10517649511384905"/>
          <c:y val="0"/>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LID4096"/>
        </a:p>
      </c:txPr>
    </c:title>
    <c:autoTitleDeleted val="0"/>
    <c:plotArea>
      <c:layout/>
      <c:barChart>
        <c:barDir val="col"/>
        <c:grouping val="clustered"/>
        <c:varyColors val="0"/>
        <c:ser>
          <c:idx val="0"/>
          <c:order val="0"/>
          <c:tx>
            <c:strRef>
              <c:f>Sheet1!$B$1</c:f>
              <c:strCache>
                <c:ptCount val="1"/>
                <c:pt idx="0">
                  <c:v>Yes</c:v>
                </c:pt>
              </c:strCache>
            </c:strRef>
          </c:tx>
          <c:spPr>
            <a:solidFill>
              <a:srgbClr val="5414E3"/>
            </a:solidFill>
            <a:ln>
              <a:noFill/>
            </a:ln>
            <a:effectLst/>
          </c:spPr>
          <c:invertIfNegative val="0"/>
          <c:cat>
            <c:strRef>
              <c:f>Sheet1!$A$2:$A$7</c:f>
              <c:strCache>
                <c:ptCount val="6"/>
                <c:pt idx="0">
                  <c:v>For improving safety </c:v>
                </c:pt>
                <c:pt idx="1">
                  <c:v>For monitoring work performance</c:v>
                </c:pt>
                <c:pt idx="2">
                  <c:v>For recruitment</c:v>
                </c:pt>
                <c:pt idx="3">
                  <c:v>For enhancing productivity</c:v>
                </c:pt>
                <c:pt idx="4">
                  <c:v>For Training</c:v>
                </c:pt>
                <c:pt idx="5">
                  <c:v>For scheduling workforce</c:v>
                </c:pt>
              </c:strCache>
            </c:strRef>
          </c:cat>
          <c:val>
            <c:numRef>
              <c:f>Sheet1!$B$2:$B$7</c:f>
              <c:numCache>
                <c:formatCode>0%</c:formatCode>
                <c:ptCount val="6"/>
                <c:pt idx="0">
                  <c:v>0.15</c:v>
                </c:pt>
                <c:pt idx="1">
                  <c:v>0.12</c:v>
                </c:pt>
                <c:pt idx="2">
                  <c:v>7.0000000000000007E-2</c:v>
                </c:pt>
                <c:pt idx="3">
                  <c:v>0.33</c:v>
                </c:pt>
                <c:pt idx="4">
                  <c:v>0.24</c:v>
                </c:pt>
                <c:pt idx="5">
                  <c:v>0.09</c:v>
                </c:pt>
              </c:numCache>
            </c:numRef>
          </c:val>
          <c:extLst>
            <c:ext xmlns:c16="http://schemas.microsoft.com/office/drawing/2014/chart" uri="{C3380CC4-5D6E-409C-BE32-E72D297353CC}">
              <c16:uniqueId val="{00000000-D143-4659-B576-B5B2C6C3FE3D}"/>
            </c:ext>
          </c:extLst>
        </c:ser>
        <c:ser>
          <c:idx val="1"/>
          <c:order val="1"/>
          <c:tx>
            <c:strRef>
              <c:f>Sheet1!$C$1</c:f>
              <c:strCache>
                <c:ptCount val="1"/>
                <c:pt idx="0">
                  <c:v>No</c:v>
                </c:pt>
              </c:strCache>
            </c:strRef>
          </c:tx>
          <c:spPr>
            <a:solidFill>
              <a:srgbClr val="F75442"/>
            </a:solidFill>
            <a:ln>
              <a:noFill/>
            </a:ln>
            <a:effectLst/>
          </c:spPr>
          <c:invertIfNegative val="0"/>
          <c:cat>
            <c:strRef>
              <c:f>Sheet1!$A$2:$A$7</c:f>
              <c:strCache>
                <c:ptCount val="6"/>
                <c:pt idx="0">
                  <c:v>For improving safety </c:v>
                </c:pt>
                <c:pt idx="1">
                  <c:v>For monitoring work performance</c:v>
                </c:pt>
                <c:pt idx="2">
                  <c:v>For recruitment</c:v>
                </c:pt>
                <c:pt idx="3">
                  <c:v>For enhancing productivity</c:v>
                </c:pt>
                <c:pt idx="4">
                  <c:v>For Training</c:v>
                </c:pt>
                <c:pt idx="5">
                  <c:v>For scheduling workforce</c:v>
                </c:pt>
              </c:strCache>
            </c:strRef>
          </c:cat>
          <c:val>
            <c:numRef>
              <c:f>Sheet1!$C$2:$C$7</c:f>
              <c:numCache>
                <c:formatCode>0%</c:formatCode>
                <c:ptCount val="6"/>
                <c:pt idx="0">
                  <c:v>0.79</c:v>
                </c:pt>
                <c:pt idx="1">
                  <c:v>0.83</c:v>
                </c:pt>
                <c:pt idx="2">
                  <c:v>0.91</c:v>
                </c:pt>
                <c:pt idx="3">
                  <c:v>0.66</c:v>
                </c:pt>
                <c:pt idx="4">
                  <c:v>0.71</c:v>
                </c:pt>
                <c:pt idx="5">
                  <c:v>0.85</c:v>
                </c:pt>
              </c:numCache>
            </c:numRef>
          </c:val>
          <c:extLst>
            <c:ext xmlns:c16="http://schemas.microsoft.com/office/drawing/2014/chart" uri="{C3380CC4-5D6E-409C-BE32-E72D297353CC}">
              <c16:uniqueId val="{00000001-D143-4659-B576-B5B2C6C3FE3D}"/>
            </c:ext>
          </c:extLst>
        </c:ser>
        <c:ser>
          <c:idx val="2"/>
          <c:order val="2"/>
          <c:tx>
            <c:strRef>
              <c:f>Sheet1!$D$1</c:f>
              <c:strCache>
                <c:ptCount val="1"/>
                <c:pt idx="0">
                  <c:v>I don't know</c:v>
                </c:pt>
              </c:strCache>
            </c:strRef>
          </c:tx>
          <c:spPr>
            <a:solidFill>
              <a:srgbClr val="A784F4"/>
            </a:solidFill>
            <a:ln>
              <a:noFill/>
            </a:ln>
            <a:effectLst/>
          </c:spPr>
          <c:invertIfNegative val="0"/>
          <c:cat>
            <c:strRef>
              <c:f>Sheet1!$A$2:$A$7</c:f>
              <c:strCache>
                <c:ptCount val="6"/>
                <c:pt idx="0">
                  <c:v>For improving safety </c:v>
                </c:pt>
                <c:pt idx="1">
                  <c:v>For monitoring work performance</c:v>
                </c:pt>
                <c:pt idx="2">
                  <c:v>For recruitment</c:v>
                </c:pt>
                <c:pt idx="3">
                  <c:v>For enhancing productivity</c:v>
                </c:pt>
                <c:pt idx="4">
                  <c:v>For Training</c:v>
                </c:pt>
                <c:pt idx="5">
                  <c:v>For scheduling workforce</c:v>
                </c:pt>
              </c:strCache>
            </c:strRef>
          </c:cat>
          <c:val>
            <c:numRef>
              <c:f>Sheet1!$D$2:$D$7</c:f>
              <c:numCache>
                <c:formatCode>0%</c:formatCode>
                <c:ptCount val="6"/>
                <c:pt idx="0">
                  <c:v>0.05</c:v>
                </c:pt>
                <c:pt idx="1">
                  <c:v>0.03</c:v>
                </c:pt>
                <c:pt idx="2">
                  <c:v>0.03</c:v>
                </c:pt>
                <c:pt idx="3">
                  <c:v>0.01</c:v>
                </c:pt>
                <c:pt idx="4">
                  <c:v>0.04</c:v>
                </c:pt>
                <c:pt idx="5">
                  <c:v>0.05</c:v>
                </c:pt>
              </c:numCache>
            </c:numRef>
          </c:val>
          <c:extLst>
            <c:ext xmlns:c16="http://schemas.microsoft.com/office/drawing/2014/chart" uri="{C3380CC4-5D6E-409C-BE32-E72D297353CC}">
              <c16:uniqueId val="{00000002-D143-4659-B576-B5B2C6C3FE3D}"/>
            </c:ext>
          </c:extLst>
        </c:ser>
        <c:dLbls>
          <c:showLegendKey val="0"/>
          <c:showVal val="0"/>
          <c:showCatName val="0"/>
          <c:showSerName val="0"/>
          <c:showPercent val="0"/>
          <c:showBubbleSize val="0"/>
        </c:dLbls>
        <c:gapWidth val="219"/>
        <c:overlap val="-27"/>
        <c:axId val="1248887248"/>
        <c:axId val="1248906928"/>
      </c:barChart>
      <c:catAx>
        <c:axId val="1248887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248906928"/>
        <c:crosses val="autoZero"/>
        <c:auto val="1"/>
        <c:lblAlgn val="ctr"/>
        <c:lblOffset val="100"/>
        <c:noMultiLvlLbl val="0"/>
      </c:catAx>
      <c:valAx>
        <c:axId val="12489069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248887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en-US" sz="1862" b="1" i="0" u="none" strike="noStrike" kern="1200" spc="0" baseline="0" dirty="0">
                <a:solidFill>
                  <a:prstClr val="black">
                    <a:lumMod val="65000"/>
                    <a:lumOff val="35000"/>
                  </a:prstClr>
                </a:solidFill>
              </a:rPr>
              <a:t>Q8 </a:t>
            </a:r>
            <a:r>
              <a:rPr lang="en-GB" sz="1862" b="0" i="0" u="none" strike="noStrike" kern="1200" spc="0" baseline="0" dirty="0">
                <a:solidFill>
                  <a:prstClr val="black">
                    <a:lumMod val="65000"/>
                    <a:lumOff val="35000"/>
                  </a:prstClr>
                </a:solidFill>
                <a:effectLst/>
              </a:rPr>
              <a:t>Does your company use algorithms or AI to ? Support employees</a:t>
            </a:r>
            <a:endParaRPr lang="en-US" sz="1862" b="0" i="0" u="none" strike="noStrike" kern="1200" spc="0" baseline="0" dirty="0">
              <a:solidFill>
                <a:prstClr val="black">
                  <a:lumMod val="65000"/>
                  <a:lumOff val="35000"/>
                </a:prstClr>
              </a:solidFill>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LID4096"/>
        </a:p>
      </c:txPr>
    </c:title>
    <c:autoTitleDeleted val="0"/>
    <c:plotArea>
      <c:layout/>
      <c:barChart>
        <c:barDir val="col"/>
        <c:grouping val="clustered"/>
        <c:varyColors val="0"/>
        <c:ser>
          <c:idx val="0"/>
          <c:order val="0"/>
          <c:tx>
            <c:strRef>
              <c:f>Sheet1!$B$1</c:f>
              <c:strCache>
                <c:ptCount val="1"/>
                <c:pt idx="0">
                  <c:v>Yes</c:v>
                </c:pt>
              </c:strCache>
            </c:strRef>
          </c:tx>
          <c:spPr>
            <a:solidFill>
              <a:srgbClr val="5414E3"/>
            </a:solidFill>
            <a:ln>
              <a:noFill/>
            </a:ln>
            <a:effectLst/>
          </c:spPr>
          <c:invertIfNegative val="0"/>
          <c:cat>
            <c:strRef>
              <c:f>Sheet1!$A$2:$A$7</c:f>
              <c:strCache>
                <c:ptCount val="6"/>
                <c:pt idx="0">
                  <c:v>To analyse text and data</c:v>
                </c:pt>
                <c:pt idx="1">
                  <c:v>To code</c:v>
                </c:pt>
                <c:pt idx="2">
                  <c:v>For data production</c:v>
                </c:pt>
                <c:pt idx="3">
                  <c:v>For training</c:v>
                </c:pt>
                <c:pt idx="4">
                  <c:v>For text production</c:v>
                </c:pt>
                <c:pt idx="5">
                  <c:v>For image production</c:v>
                </c:pt>
              </c:strCache>
            </c:strRef>
          </c:cat>
          <c:val>
            <c:numRef>
              <c:f>Sheet1!$B$2:$B$7</c:f>
              <c:numCache>
                <c:formatCode>0%</c:formatCode>
                <c:ptCount val="6"/>
                <c:pt idx="0">
                  <c:v>0.47</c:v>
                </c:pt>
                <c:pt idx="1">
                  <c:v>0.34</c:v>
                </c:pt>
                <c:pt idx="2">
                  <c:v>0.35</c:v>
                </c:pt>
                <c:pt idx="3">
                  <c:v>0.25</c:v>
                </c:pt>
                <c:pt idx="4">
                  <c:v>0.43</c:v>
                </c:pt>
                <c:pt idx="5">
                  <c:v>0.31</c:v>
                </c:pt>
              </c:numCache>
            </c:numRef>
          </c:val>
          <c:extLst>
            <c:ext xmlns:c16="http://schemas.microsoft.com/office/drawing/2014/chart" uri="{C3380CC4-5D6E-409C-BE32-E72D297353CC}">
              <c16:uniqueId val="{00000000-B13D-4709-8302-CA28E13CFEF6}"/>
            </c:ext>
          </c:extLst>
        </c:ser>
        <c:ser>
          <c:idx val="1"/>
          <c:order val="1"/>
          <c:tx>
            <c:strRef>
              <c:f>Sheet1!$C$1</c:f>
              <c:strCache>
                <c:ptCount val="1"/>
                <c:pt idx="0">
                  <c:v>No</c:v>
                </c:pt>
              </c:strCache>
            </c:strRef>
          </c:tx>
          <c:spPr>
            <a:solidFill>
              <a:srgbClr val="F75442"/>
            </a:solidFill>
            <a:ln>
              <a:noFill/>
            </a:ln>
            <a:effectLst/>
          </c:spPr>
          <c:invertIfNegative val="0"/>
          <c:cat>
            <c:strRef>
              <c:f>Sheet1!$A$2:$A$7</c:f>
              <c:strCache>
                <c:ptCount val="6"/>
                <c:pt idx="0">
                  <c:v>To analyse text and data</c:v>
                </c:pt>
                <c:pt idx="1">
                  <c:v>To code</c:v>
                </c:pt>
                <c:pt idx="2">
                  <c:v>For data production</c:v>
                </c:pt>
                <c:pt idx="3">
                  <c:v>For training</c:v>
                </c:pt>
                <c:pt idx="4">
                  <c:v>For text production</c:v>
                </c:pt>
                <c:pt idx="5">
                  <c:v>For image production</c:v>
                </c:pt>
              </c:strCache>
            </c:strRef>
          </c:cat>
          <c:val>
            <c:numRef>
              <c:f>Sheet1!$C$2:$C$7</c:f>
              <c:numCache>
                <c:formatCode>0%</c:formatCode>
                <c:ptCount val="6"/>
                <c:pt idx="0">
                  <c:v>0.47</c:v>
                </c:pt>
                <c:pt idx="1">
                  <c:v>0.54</c:v>
                </c:pt>
                <c:pt idx="2">
                  <c:v>0.57999999999999996</c:v>
                </c:pt>
                <c:pt idx="3">
                  <c:v>0.68</c:v>
                </c:pt>
                <c:pt idx="4">
                  <c:v>0.56000000000000005</c:v>
                </c:pt>
                <c:pt idx="5">
                  <c:v>0.59</c:v>
                </c:pt>
              </c:numCache>
            </c:numRef>
          </c:val>
          <c:extLst>
            <c:ext xmlns:c16="http://schemas.microsoft.com/office/drawing/2014/chart" uri="{C3380CC4-5D6E-409C-BE32-E72D297353CC}">
              <c16:uniqueId val="{00000001-B13D-4709-8302-CA28E13CFEF6}"/>
            </c:ext>
          </c:extLst>
        </c:ser>
        <c:ser>
          <c:idx val="2"/>
          <c:order val="2"/>
          <c:tx>
            <c:strRef>
              <c:f>Sheet1!$D$1</c:f>
              <c:strCache>
                <c:ptCount val="1"/>
                <c:pt idx="0">
                  <c:v>I don't know</c:v>
                </c:pt>
              </c:strCache>
            </c:strRef>
          </c:tx>
          <c:spPr>
            <a:solidFill>
              <a:srgbClr val="A784F4"/>
            </a:solidFill>
            <a:ln>
              <a:noFill/>
            </a:ln>
            <a:effectLst/>
          </c:spPr>
          <c:invertIfNegative val="0"/>
          <c:cat>
            <c:strRef>
              <c:f>Sheet1!$A$2:$A$7</c:f>
              <c:strCache>
                <c:ptCount val="6"/>
                <c:pt idx="0">
                  <c:v>To analyse text and data</c:v>
                </c:pt>
                <c:pt idx="1">
                  <c:v>To code</c:v>
                </c:pt>
                <c:pt idx="2">
                  <c:v>For data production</c:v>
                </c:pt>
                <c:pt idx="3">
                  <c:v>For training</c:v>
                </c:pt>
                <c:pt idx="4">
                  <c:v>For text production</c:v>
                </c:pt>
                <c:pt idx="5">
                  <c:v>For image production</c:v>
                </c:pt>
              </c:strCache>
            </c:strRef>
          </c:cat>
          <c:val>
            <c:numRef>
              <c:f>Sheet1!$D$2:$D$7</c:f>
              <c:numCache>
                <c:formatCode>0%</c:formatCode>
                <c:ptCount val="6"/>
                <c:pt idx="0">
                  <c:v>0.03</c:v>
                </c:pt>
                <c:pt idx="1">
                  <c:v>0.11</c:v>
                </c:pt>
                <c:pt idx="2">
                  <c:v>7.0000000000000007E-2</c:v>
                </c:pt>
                <c:pt idx="3">
                  <c:v>0.03</c:v>
                </c:pt>
                <c:pt idx="4">
                  <c:v>0.02</c:v>
                </c:pt>
                <c:pt idx="5">
                  <c:v>0.08</c:v>
                </c:pt>
              </c:numCache>
            </c:numRef>
          </c:val>
          <c:extLst>
            <c:ext xmlns:c16="http://schemas.microsoft.com/office/drawing/2014/chart" uri="{C3380CC4-5D6E-409C-BE32-E72D297353CC}">
              <c16:uniqueId val="{00000002-B13D-4709-8302-CA28E13CFEF6}"/>
            </c:ext>
          </c:extLst>
        </c:ser>
        <c:dLbls>
          <c:showLegendKey val="0"/>
          <c:showVal val="0"/>
          <c:showCatName val="0"/>
          <c:showSerName val="0"/>
          <c:showPercent val="0"/>
          <c:showBubbleSize val="0"/>
        </c:dLbls>
        <c:gapWidth val="219"/>
        <c:overlap val="-27"/>
        <c:axId val="1248913648"/>
        <c:axId val="1248911248"/>
      </c:barChart>
      <c:catAx>
        <c:axId val="124891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248911248"/>
        <c:crosses val="autoZero"/>
        <c:auto val="1"/>
        <c:lblAlgn val="ctr"/>
        <c:lblOffset val="100"/>
        <c:noMultiLvlLbl val="0"/>
      </c:catAx>
      <c:valAx>
        <c:axId val="12489112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crossAx val="1248913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88D4299-9397-0A24-1C02-739857737C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a:extLst>
              <a:ext uri="{FF2B5EF4-FFF2-40B4-BE49-F238E27FC236}">
                <a16:creationId xmlns:a16="http://schemas.microsoft.com/office/drawing/2014/main" id="{DAC35E8E-1CA7-6E49-0862-26A87694597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34363CA-743A-4C09-B7AD-2A3904742B17}" type="datetimeFigureOut">
              <a:rPr lang="fr-BE" smtClean="0"/>
              <a:t>13-02-25</a:t>
            </a:fld>
            <a:endParaRPr lang="fr-BE"/>
          </a:p>
        </p:txBody>
      </p:sp>
      <p:sp>
        <p:nvSpPr>
          <p:cNvPr id="4" name="Espace réservé du pied de page 3">
            <a:extLst>
              <a:ext uri="{FF2B5EF4-FFF2-40B4-BE49-F238E27FC236}">
                <a16:creationId xmlns:a16="http://schemas.microsoft.com/office/drawing/2014/main" id="{518BAC3D-9DEB-70C3-A07B-077AC7B311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a:extLst>
              <a:ext uri="{FF2B5EF4-FFF2-40B4-BE49-F238E27FC236}">
                <a16:creationId xmlns:a16="http://schemas.microsoft.com/office/drawing/2014/main" id="{96F75E32-377D-AF1D-B272-7F2B2285FC5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69D721-240B-4C23-B8D7-4648C0EBBFC2}" type="slidenum">
              <a:rPr lang="fr-BE" smtClean="0"/>
              <a:t>‹#›</a:t>
            </a:fld>
            <a:endParaRPr lang="fr-BE"/>
          </a:p>
        </p:txBody>
      </p:sp>
    </p:spTree>
    <p:extLst>
      <p:ext uri="{BB962C8B-B14F-4D97-AF65-F5344CB8AC3E}">
        <p14:creationId xmlns:p14="http://schemas.microsoft.com/office/powerpoint/2010/main" val="30322464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4DE40D-36DA-446A-A8A6-72597F3C0510}" type="datetimeFigureOut">
              <a:rPr lang="fr-BE" smtClean="0"/>
              <a:t>12-02-25</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6AB02F-00F8-4228-9813-8FAE8A35A012}" type="slidenum">
              <a:rPr lang="fr-BE" smtClean="0"/>
              <a:t>‹#›</a:t>
            </a:fld>
            <a:endParaRPr lang="fr-BE"/>
          </a:p>
        </p:txBody>
      </p:sp>
    </p:spTree>
    <p:extLst>
      <p:ext uri="{BB962C8B-B14F-4D97-AF65-F5344CB8AC3E}">
        <p14:creationId xmlns:p14="http://schemas.microsoft.com/office/powerpoint/2010/main" val="35961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implementation of AI Act started at the beginning of the month on 2 February 2025. Since, the AI Office and the Commission are publishing the AI Guidance to detail the prohibited AI practices. At this stage AI Act reinforce the transparency and the copy-rights rules for the companies. </a:t>
            </a:r>
          </a:p>
          <a:p>
            <a:endParaRPr lang="en-US" dirty="0"/>
          </a:p>
          <a:p>
            <a:r>
              <a:rPr lang="en-US" dirty="0"/>
              <a:t>As you know, we have a new commission. Delphine already met Commissioner </a:t>
            </a:r>
            <a:r>
              <a:rPr lang="en-US" dirty="0" err="1"/>
              <a:t>Minzatu</a:t>
            </a:r>
            <a:r>
              <a:rPr lang="en-US" dirty="0"/>
              <a:t>. From what we know, she will not prepare this year a legislation on AI at work. She is worried about the question of HR such as the monitoring of employees under the influence of the trade unions. </a:t>
            </a:r>
          </a:p>
          <a:p>
            <a:endParaRPr lang="en-US" dirty="0"/>
          </a:p>
          <a:p>
            <a:r>
              <a:rPr lang="en-US" dirty="0"/>
              <a:t>EESC the group of employees is really active and published reports and did several conference – trade unions oriented- they call for a proposal. </a:t>
            </a:r>
          </a:p>
          <a:p>
            <a:endParaRPr lang="en-US" dirty="0"/>
          </a:p>
          <a:p>
            <a:r>
              <a:rPr lang="en-US" dirty="0"/>
              <a:t>Trade unions are more and more active in this file and call for a new legislation on AI at work. </a:t>
            </a:r>
            <a:endParaRPr lang="LID4096" dirty="0"/>
          </a:p>
        </p:txBody>
      </p:sp>
      <p:sp>
        <p:nvSpPr>
          <p:cNvPr id="4" name="Slide Number Placeholder 3"/>
          <p:cNvSpPr>
            <a:spLocks noGrp="1"/>
          </p:cNvSpPr>
          <p:nvPr>
            <p:ph type="sldNum" sz="quarter" idx="5"/>
          </p:nvPr>
        </p:nvSpPr>
        <p:spPr/>
        <p:txBody>
          <a:bodyPr/>
          <a:lstStyle/>
          <a:p>
            <a:fld id="{D46AB02F-00F8-4228-9813-8FAE8A35A012}" type="slidenum">
              <a:rPr lang="fr-BE" smtClean="0"/>
              <a:t>3</a:t>
            </a:fld>
            <a:endParaRPr lang="fr-BE"/>
          </a:p>
        </p:txBody>
      </p:sp>
    </p:spTree>
    <p:extLst>
      <p:ext uri="{BB962C8B-B14F-4D97-AF65-F5344CB8AC3E}">
        <p14:creationId xmlns:p14="http://schemas.microsoft.com/office/powerpoint/2010/main" val="2527521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can provide good practices or want to share something with us for Ceemet social media, it will be with pleasure that </a:t>
            </a:r>
            <a:r>
              <a:rPr lang="en-US" dirty="0" err="1"/>
              <a:t>Viktorya</a:t>
            </a:r>
            <a:r>
              <a:rPr lang="en-US" dirty="0"/>
              <a:t> will design and publish it. </a:t>
            </a:r>
            <a:endParaRPr lang="LID4096" dirty="0"/>
          </a:p>
        </p:txBody>
      </p:sp>
      <p:sp>
        <p:nvSpPr>
          <p:cNvPr id="4" name="Slide Number Placeholder 3"/>
          <p:cNvSpPr>
            <a:spLocks noGrp="1"/>
          </p:cNvSpPr>
          <p:nvPr>
            <p:ph type="sldNum" sz="quarter" idx="5"/>
          </p:nvPr>
        </p:nvSpPr>
        <p:spPr/>
        <p:txBody>
          <a:bodyPr/>
          <a:lstStyle/>
          <a:p>
            <a:fld id="{D46AB02F-00F8-4228-9813-8FAE8A35A012}" type="slidenum">
              <a:rPr lang="fr-BE" smtClean="0"/>
              <a:t>17</a:t>
            </a:fld>
            <a:endParaRPr lang="fr-BE"/>
          </a:p>
        </p:txBody>
      </p:sp>
    </p:spTree>
    <p:extLst>
      <p:ext uri="{BB962C8B-B14F-4D97-AF65-F5344CB8AC3E}">
        <p14:creationId xmlns:p14="http://schemas.microsoft.com/office/powerpoint/2010/main" val="357507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you have any companies that sign the AI Pact? https://digital-strategy.ec.europa.eu/en/policies/ai-pact</a:t>
            </a:r>
          </a:p>
          <a:p>
            <a:r>
              <a:rPr lang="en-US" dirty="0"/>
              <a:t>Question from Sweden about the administrative burdens and GDPR</a:t>
            </a:r>
          </a:p>
          <a:p>
            <a:endParaRPr lang="LID4096" dirty="0"/>
          </a:p>
        </p:txBody>
      </p:sp>
      <p:sp>
        <p:nvSpPr>
          <p:cNvPr id="4" name="Slide Number Placeholder 3"/>
          <p:cNvSpPr>
            <a:spLocks noGrp="1"/>
          </p:cNvSpPr>
          <p:nvPr>
            <p:ph type="sldNum" sz="quarter" idx="5"/>
          </p:nvPr>
        </p:nvSpPr>
        <p:spPr/>
        <p:txBody>
          <a:bodyPr/>
          <a:lstStyle/>
          <a:p>
            <a:fld id="{D46AB02F-00F8-4228-9813-8FAE8A35A012}" type="slidenum">
              <a:rPr lang="fr-BE" smtClean="0"/>
              <a:t>18</a:t>
            </a:fld>
            <a:endParaRPr lang="fr-BE"/>
          </a:p>
        </p:txBody>
      </p:sp>
    </p:spTree>
    <p:extLst>
      <p:ext uri="{BB962C8B-B14F-4D97-AF65-F5344CB8AC3E}">
        <p14:creationId xmlns:p14="http://schemas.microsoft.com/office/powerpoint/2010/main" val="3211089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can we integrate the answer from UK? What about Finland and France?</a:t>
            </a:r>
          </a:p>
          <a:p>
            <a:r>
              <a:rPr lang="en-US" dirty="0"/>
              <a:t>If Denmark, Swiss or Finland have the details of the results of their studies it will be easier to integrate their data. I didn’t do it yet because it will false a bit the result. I hope to obtain around 200 replies by countries to have the most relevant results.</a:t>
            </a:r>
            <a:endParaRPr lang="LID4096" dirty="0"/>
          </a:p>
        </p:txBody>
      </p:sp>
      <p:sp>
        <p:nvSpPr>
          <p:cNvPr id="4" name="Slide Number Placeholder 3"/>
          <p:cNvSpPr>
            <a:spLocks noGrp="1"/>
          </p:cNvSpPr>
          <p:nvPr>
            <p:ph type="sldNum" sz="quarter" idx="5"/>
          </p:nvPr>
        </p:nvSpPr>
        <p:spPr/>
        <p:txBody>
          <a:bodyPr/>
          <a:lstStyle/>
          <a:p>
            <a:fld id="{D46AB02F-00F8-4228-9813-8FAE8A35A012}" type="slidenum">
              <a:rPr lang="fr-BE" smtClean="0"/>
              <a:t>9</a:t>
            </a:fld>
            <a:endParaRPr lang="fr-BE"/>
          </a:p>
        </p:txBody>
      </p:sp>
    </p:spTree>
    <p:extLst>
      <p:ext uri="{BB962C8B-B14F-4D97-AF65-F5344CB8AC3E}">
        <p14:creationId xmlns:p14="http://schemas.microsoft.com/office/powerpoint/2010/main" val="3111133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D73E1-BC86-3C45-888B-0E58D704D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CA2F1D-C81C-921A-2657-4B7A314AE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0A485-6BDE-A3C0-536A-01702EAA6B47}"/>
              </a:ext>
            </a:extLst>
          </p:cNvPr>
          <p:cNvSpPr>
            <a:spLocks noGrp="1"/>
          </p:cNvSpPr>
          <p:nvPr>
            <p:ph type="body" idx="1"/>
          </p:nvPr>
        </p:nvSpPr>
        <p:spPr/>
        <p:txBody>
          <a:bodyPr/>
          <a:lstStyle/>
          <a:p>
            <a:endParaRPr lang="LID4096" dirty="0"/>
          </a:p>
        </p:txBody>
      </p:sp>
      <p:sp>
        <p:nvSpPr>
          <p:cNvPr id="4" name="Slide Number Placeholder 3">
            <a:extLst>
              <a:ext uri="{FF2B5EF4-FFF2-40B4-BE49-F238E27FC236}">
                <a16:creationId xmlns:a16="http://schemas.microsoft.com/office/drawing/2014/main" id="{D497708D-2876-45C3-96D4-B1DFF7A8DF6A}"/>
              </a:ext>
            </a:extLst>
          </p:cNvPr>
          <p:cNvSpPr>
            <a:spLocks noGrp="1"/>
          </p:cNvSpPr>
          <p:nvPr>
            <p:ph type="sldNum" sz="quarter" idx="5"/>
          </p:nvPr>
        </p:nvSpPr>
        <p:spPr/>
        <p:txBody>
          <a:bodyPr/>
          <a:lstStyle/>
          <a:p>
            <a:fld id="{D46AB02F-00F8-4228-9813-8FAE8A35A012}" type="slidenum">
              <a:rPr lang="fr-BE" smtClean="0"/>
              <a:t>10</a:t>
            </a:fld>
            <a:endParaRPr lang="fr-BE"/>
          </a:p>
        </p:txBody>
      </p:sp>
    </p:spTree>
    <p:extLst>
      <p:ext uri="{BB962C8B-B14F-4D97-AF65-F5344CB8AC3E}">
        <p14:creationId xmlns:p14="http://schemas.microsoft.com/office/powerpoint/2010/main" val="259699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4AFE5-7E45-2B13-E285-D0613C47F2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9D473-0D45-0C6D-A66C-A1C2A40393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5EC35E-987C-F534-93BA-C09299586658}"/>
              </a:ext>
            </a:extLst>
          </p:cNvPr>
          <p:cNvSpPr>
            <a:spLocks noGrp="1"/>
          </p:cNvSpPr>
          <p:nvPr>
            <p:ph type="body" idx="1"/>
          </p:nvPr>
        </p:nvSpPr>
        <p:spPr/>
        <p:txBody>
          <a:bodyPr/>
          <a:lstStyle/>
          <a:p>
            <a:endParaRPr lang="LID4096" dirty="0"/>
          </a:p>
        </p:txBody>
      </p:sp>
      <p:sp>
        <p:nvSpPr>
          <p:cNvPr id="4" name="Slide Number Placeholder 3">
            <a:extLst>
              <a:ext uri="{FF2B5EF4-FFF2-40B4-BE49-F238E27FC236}">
                <a16:creationId xmlns:a16="http://schemas.microsoft.com/office/drawing/2014/main" id="{E9E4DCF3-8615-16B2-BD4C-372DD8A84FB3}"/>
              </a:ext>
            </a:extLst>
          </p:cNvPr>
          <p:cNvSpPr>
            <a:spLocks noGrp="1"/>
          </p:cNvSpPr>
          <p:nvPr>
            <p:ph type="sldNum" sz="quarter" idx="5"/>
          </p:nvPr>
        </p:nvSpPr>
        <p:spPr/>
        <p:txBody>
          <a:bodyPr/>
          <a:lstStyle/>
          <a:p>
            <a:fld id="{D46AB02F-00F8-4228-9813-8FAE8A35A012}" type="slidenum">
              <a:rPr lang="fr-BE" smtClean="0"/>
              <a:t>11</a:t>
            </a:fld>
            <a:endParaRPr lang="fr-BE"/>
          </a:p>
        </p:txBody>
      </p:sp>
    </p:spTree>
    <p:extLst>
      <p:ext uri="{BB962C8B-B14F-4D97-AF65-F5344CB8AC3E}">
        <p14:creationId xmlns:p14="http://schemas.microsoft.com/office/powerpoint/2010/main" val="2390073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F3776-1C4A-8260-84AD-D808B15F5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5317E-B1FD-59CA-4F97-0498B27350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06ECAD-7F0E-4BA0-B211-DD2FDB9AC58B}"/>
              </a:ext>
            </a:extLst>
          </p:cNvPr>
          <p:cNvSpPr>
            <a:spLocks noGrp="1"/>
          </p:cNvSpPr>
          <p:nvPr>
            <p:ph type="body" idx="1"/>
          </p:nvPr>
        </p:nvSpPr>
        <p:spPr/>
        <p:txBody>
          <a:bodyPr/>
          <a:lstStyle/>
          <a:p>
            <a:endParaRPr lang="LID4096" dirty="0"/>
          </a:p>
        </p:txBody>
      </p:sp>
      <p:sp>
        <p:nvSpPr>
          <p:cNvPr id="4" name="Slide Number Placeholder 3">
            <a:extLst>
              <a:ext uri="{FF2B5EF4-FFF2-40B4-BE49-F238E27FC236}">
                <a16:creationId xmlns:a16="http://schemas.microsoft.com/office/drawing/2014/main" id="{339EFF24-6E47-78EF-9B10-E40D5F1F6283}"/>
              </a:ext>
            </a:extLst>
          </p:cNvPr>
          <p:cNvSpPr>
            <a:spLocks noGrp="1"/>
          </p:cNvSpPr>
          <p:nvPr>
            <p:ph type="sldNum" sz="quarter" idx="5"/>
          </p:nvPr>
        </p:nvSpPr>
        <p:spPr/>
        <p:txBody>
          <a:bodyPr/>
          <a:lstStyle/>
          <a:p>
            <a:fld id="{D46AB02F-00F8-4228-9813-8FAE8A35A012}" type="slidenum">
              <a:rPr lang="fr-BE" smtClean="0"/>
              <a:t>12</a:t>
            </a:fld>
            <a:endParaRPr lang="fr-BE"/>
          </a:p>
        </p:txBody>
      </p:sp>
    </p:spTree>
    <p:extLst>
      <p:ext uri="{BB962C8B-B14F-4D97-AF65-F5344CB8AC3E}">
        <p14:creationId xmlns:p14="http://schemas.microsoft.com/office/powerpoint/2010/main" val="3089820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0DAA0-481D-6C83-9DAC-7E36CCB7A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79A6F-7721-6049-27BB-6A6FF64DCF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2891BD-F196-2175-4793-D12AAA0FEAF3}"/>
              </a:ext>
            </a:extLst>
          </p:cNvPr>
          <p:cNvSpPr>
            <a:spLocks noGrp="1"/>
          </p:cNvSpPr>
          <p:nvPr>
            <p:ph type="body" idx="1"/>
          </p:nvPr>
        </p:nvSpPr>
        <p:spPr/>
        <p:txBody>
          <a:bodyPr/>
          <a:lstStyle/>
          <a:p>
            <a:endParaRPr lang="LID4096" dirty="0"/>
          </a:p>
        </p:txBody>
      </p:sp>
      <p:sp>
        <p:nvSpPr>
          <p:cNvPr id="4" name="Slide Number Placeholder 3">
            <a:extLst>
              <a:ext uri="{FF2B5EF4-FFF2-40B4-BE49-F238E27FC236}">
                <a16:creationId xmlns:a16="http://schemas.microsoft.com/office/drawing/2014/main" id="{C1399612-E89E-0A9A-4B58-48DD052A71A1}"/>
              </a:ext>
            </a:extLst>
          </p:cNvPr>
          <p:cNvSpPr>
            <a:spLocks noGrp="1"/>
          </p:cNvSpPr>
          <p:nvPr>
            <p:ph type="sldNum" sz="quarter" idx="5"/>
          </p:nvPr>
        </p:nvSpPr>
        <p:spPr/>
        <p:txBody>
          <a:bodyPr/>
          <a:lstStyle/>
          <a:p>
            <a:fld id="{D46AB02F-00F8-4228-9813-8FAE8A35A012}" type="slidenum">
              <a:rPr lang="fr-BE" smtClean="0"/>
              <a:t>13</a:t>
            </a:fld>
            <a:endParaRPr lang="fr-BE"/>
          </a:p>
        </p:txBody>
      </p:sp>
    </p:spTree>
    <p:extLst>
      <p:ext uri="{BB962C8B-B14F-4D97-AF65-F5344CB8AC3E}">
        <p14:creationId xmlns:p14="http://schemas.microsoft.com/office/powerpoint/2010/main" val="2319534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81FE4-6275-6AC7-0E2A-09BFEFFEC7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845B01-D66C-D69C-5D5E-F557C553E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F625F1-F652-7113-94F9-40703FA1FB4A}"/>
              </a:ext>
            </a:extLst>
          </p:cNvPr>
          <p:cNvSpPr>
            <a:spLocks noGrp="1"/>
          </p:cNvSpPr>
          <p:nvPr>
            <p:ph type="body" idx="1"/>
          </p:nvPr>
        </p:nvSpPr>
        <p:spPr/>
        <p:txBody>
          <a:bodyPr/>
          <a:lstStyle/>
          <a:p>
            <a:endParaRPr lang="LID4096" dirty="0"/>
          </a:p>
        </p:txBody>
      </p:sp>
      <p:sp>
        <p:nvSpPr>
          <p:cNvPr id="4" name="Slide Number Placeholder 3">
            <a:extLst>
              <a:ext uri="{FF2B5EF4-FFF2-40B4-BE49-F238E27FC236}">
                <a16:creationId xmlns:a16="http://schemas.microsoft.com/office/drawing/2014/main" id="{98D45CBC-8275-BD12-9B3B-30C697D498A2}"/>
              </a:ext>
            </a:extLst>
          </p:cNvPr>
          <p:cNvSpPr>
            <a:spLocks noGrp="1"/>
          </p:cNvSpPr>
          <p:nvPr>
            <p:ph type="sldNum" sz="quarter" idx="5"/>
          </p:nvPr>
        </p:nvSpPr>
        <p:spPr/>
        <p:txBody>
          <a:bodyPr/>
          <a:lstStyle/>
          <a:p>
            <a:fld id="{D46AB02F-00F8-4228-9813-8FAE8A35A012}" type="slidenum">
              <a:rPr lang="fr-BE" smtClean="0"/>
              <a:t>14</a:t>
            </a:fld>
            <a:endParaRPr lang="fr-BE"/>
          </a:p>
        </p:txBody>
      </p:sp>
    </p:spTree>
    <p:extLst>
      <p:ext uri="{BB962C8B-B14F-4D97-AF65-F5344CB8AC3E}">
        <p14:creationId xmlns:p14="http://schemas.microsoft.com/office/powerpoint/2010/main" val="736713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7CAA4-0912-C4A0-3AEA-BAB3C81DC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65D227-9553-35DB-2F66-05CC91F911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90E757-831F-C133-00B1-CCE68B557864}"/>
              </a:ext>
            </a:extLst>
          </p:cNvPr>
          <p:cNvSpPr>
            <a:spLocks noGrp="1"/>
          </p:cNvSpPr>
          <p:nvPr>
            <p:ph type="body" idx="1"/>
          </p:nvPr>
        </p:nvSpPr>
        <p:spPr/>
        <p:txBody>
          <a:bodyPr/>
          <a:lstStyle/>
          <a:p>
            <a:endParaRPr lang="LID4096" dirty="0"/>
          </a:p>
        </p:txBody>
      </p:sp>
      <p:sp>
        <p:nvSpPr>
          <p:cNvPr id="4" name="Slide Number Placeholder 3">
            <a:extLst>
              <a:ext uri="{FF2B5EF4-FFF2-40B4-BE49-F238E27FC236}">
                <a16:creationId xmlns:a16="http://schemas.microsoft.com/office/drawing/2014/main" id="{CEFA5A89-7C5E-D7DB-1683-B7A7A96A6A65}"/>
              </a:ext>
            </a:extLst>
          </p:cNvPr>
          <p:cNvSpPr>
            <a:spLocks noGrp="1"/>
          </p:cNvSpPr>
          <p:nvPr>
            <p:ph type="sldNum" sz="quarter" idx="5"/>
          </p:nvPr>
        </p:nvSpPr>
        <p:spPr/>
        <p:txBody>
          <a:bodyPr/>
          <a:lstStyle/>
          <a:p>
            <a:fld id="{D46AB02F-00F8-4228-9813-8FAE8A35A012}" type="slidenum">
              <a:rPr lang="fr-BE" smtClean="0"/>
              <a:t>15</a:t>
            </a:fld>
            <a:endParaRPr lang="fr-BE"/>
          </a:p>
        </p:txBody>
      </p:sp>
    </p:spTree>
    <p:extLst>
      <p:ext uri="{BB962C8B-B14F-4D97-AF65-F5344CB8AC3E}">
        <p14:creationId xmlns:p14="http://schemas.microsoft.com/office/powerpoint/2010/main" val="1526228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17442-1C10-DB60-2A7D-8EEE54806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6BB6F-5726-A9DA-CF38-3035A07BC6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F8E18-F30F-F788-9182-921B496191FD}"/>
              </a:ext>
            </a:extLst>
          </p:cNvPr>
          <p:cNvSpPr>
            <a:spLocks noGrp="1"/>
          </p:cNvSpPr>
          <p:nvPr>
            <p:ph type="body" idx="1"/>
          </p:nvPr>
        </p:nvSpPr>
        <p:spPr/>
        <p:txBody>
          <a:bodyPr/>
          <a:lstStyle/>
          <a:p>
            <a:endParaRPr lang="LID4096" dirty="0"/>
          </a:p>
        </p:txBody>
      </p:sp>
      <p:sp>
        <p:nvSpPr>
          <p:cNvPr id="4" name="Slide Number Placeholder 3">
            <a:extLst>
              <a:ext uri="{FF2B5EF4-FFF2-40B4-BE49-F238E27FC236}">
                <a16:creationId xmlns:a16="http://schemas.microsoft.com/office/drawing/2014/main" id="{469697EB-6F6A-E98F-C1F6-7F5880E0C2C8}"/>
              </a:ext>
            </a:extLst>
          </p:cNvPr>
          <p:cNvSpPr>
            <a:spLocks noGrp="1"/>
          </p:cNvSpPr>
          <p:nvPr>
            <p:ph type="sldNum" sz="quarter" idx="5"/>
          </p:nvPr>
        </p:nvSpPr>
        <p:spPr/>
        <p:txBody>
          <a:bodyPr/>
          <a:lstStyle/>
          <a:p>
            <a:fld id="{D46AB02F-00F8-4228-9813-8FAE8A35A012}" type="slidenum">
              <a:rPr lang="fr-BE" smtClean="0"/>
              <a:t>16</a:t>
            </a:fld>
            <a:endParaRPr lang="fr-BE"/>
          </a:p>
        </p:txBody>
      </p:sp>
    </p:spTree>
    <p:extLst>
      <p:ext uri="{BB962C8B-B14F-4D97-AF65-F5344CB8AC3E}">
        <p14:creationId xmlns:p14="http://schemas.microsoft.com/office/powerpoint/2010/main" val="2865130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5AB08-E943-32FB-A8F2-F653444752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BE"/>
          </a:p>
        </p:txBody>
      </p:sp>
      <p:sp>
        <p:nvSpPr>
          <p:cNvPr id="3" name="Subtitle 2">
            <a:extLst>
              <a:ext uri="{FF2B5EF4-FFF2-40B4-BE49-F238E27FC236}">
                <a16:creationId xmlns:a16="http://schemas.microsoft.com/office/drawing/2014/main" id="{4191774E-E87A-D938-0E40-24443EB617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BE"/>
          </a:p>
        </p:txBody>
      </p:sp>
      <p:sp>
        <p:nvSpPr>
          <p:cNvPr id="4" name="Date Placeholder 3">
            <a:extLst>
              <a:ext uri="{FF2B5EF4-FFF2-40B4-BE49-F238E27FC236}">
                <a16:creationId xmlns:a16="http://schemas.microsoft.com/office/drawing/2014/main" id="{5DBCA512-E175-6AF0-3F8C-C58DC81F917D}"/>
              </a:ext>
            </a:extLst>
          </p:cNvPr>
          <p:cNvSpPr>
            <a:spLocks noGrp="1"/>
          </p:cNvSpPr>
          <p:nvPr>
            <p:ph type="dt" sz="half" idx="10"/>
          </p:nvPr>
        </p:nvSpPr>
        <p:spPr/>
        <p:txBody>
          <a:bodyPr/>
          <a:lstStyle/>
          <a:p>
            <a:fld id="{8A2E60ED-1393-46EC-8442-F489EF5A64EC}" type="datetimeFigureOut">
              <a:rPr lang="en-BE" smtClean="0"/>
              <a:t>02/12/2025</a:t>
            </a:fld>
            <a:endParaRPr lang="en-BE"/>
          </a:p>
        </p:txBody>
      </p:sp>
      <p:sp>
        <p:nvSpPr>
          <p:cNvPr id="5" name="Footer Placeholder 4">
            <a:extLst>
              <a:ext uri="{FF2B5EF4-FFF2-40B4-BE49-F238E27FC236}">
                <a16:creationId xmlns:a16="http://schemas.microsoft.com/office/drawing/2014/main" id="{A8EE42B7-C843-8F18-D8F5-21A0D0E82E7D}"/>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7B12DA3C-19A2-1FB7-0B21-C9B6A20D8076}"/>
              </a:ext>
            </a:extLst>
          </p:cNvPr>
          <p:cNvSpPr>
            <a:spLocks noGrp="1"/>
          </p:cNvSpPr>
          <p:nvPr>
            <p:ph type="sldNum" sz="quarter" idx="12"/>
          </p:nvPr>
        </p:nvSpPr>
        <p:spPr/>
        <p:txBody>
          <a:bodyPr/>
          <a:lstStyle/>
          <a:p>
            <a:fld id="{50F079D7-9608-4B15-8774-903C4E7E7D37}" type="slidenum">
              <a:rPr lang="en-BE" smtClean="0"/>
              <a:t>‹#›</a:t>
            </a:fld>
            <a:endParaRPr lang="en-BE"/>
          </a:p>
        </p:txBody>
      </p:sp>
    </p:spTree>
    <p:extLst>
      <p:ext uri="{BB962C8B-B14F-4D97-AF65-F5344CB8AC3E}">
        <p14:creationId xmlns:p14="http://schemas.microsoft.com/office/powerpoint/2010/main" val="2070399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2B12B-5776-B014-003F-5CC6682F5752}"/>
              </a:ext>
            </a:extLst>
          </p:cNvPr>
          <p:cNvSpPr>
            <a:spLocks noGrp="1"/>
          </p:cNvSpPr>
          <p:nvPr>
            <p:ph type="title"/>
          </p:nvPr>
        </p:nvSpPr>
        <p:spPr/>
        <p:txBody>
          <a:bodyPr/>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2E42535D-FBAE-A969-5A17-3886C5DC3A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F885E663-74F7-C319-7398-6BD623DF60CA}"/>
              </a:ext>
            </a:extLst>
          </p:cNvPr>
          <p:cNvSpPr>
            <a:spLocks noGrp="1"/>
          </p:cNvSpPr>
          <p:nvPr>
            <p:ph type="dt" sz="half" idx="10"/>
          </p:nvPr>
        </p:nvSpPr>
        <p:spPr/>
        <p:txBody>
          <a:bodyPr/>
          <a:lstStyle/>
          <a:p>
            <a:fld id="{8A2E60ED-1393-46EC-8442-F489EF5A64EC}" type="datetimeFigureOut">
              <a:rPr lang="en-BE" smtClean="0"/>
              <a:t>02/12/2025</a:t>
            </a:fld>
            <a:endParaRPr lang="en-BE"/>
          </a:p>
        </p:txBody>
      </p:sp>
      <p:sp>
        <p:nvSpPr>
          <p:cNvPr id="5" name="Footer Placeholder 4">
            <a:extLst>
              <a:ext uri="{FF2B5EF4-FFF2-40B4-BE49-F238E27FC236}">
                <a16:creationId xmlns:a16="http://schemas.microsoft.com/office/drawing/2014/main" id="{656B6C38-3927-4CB6-F790-C78AB0466DA8}"/>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889EDCE1-B7DC-F05E-2A36-AE14BF33ABE4}"/>
              </a:ext>
            </a:extLst>
          </p:cNvPr>
          <p:cNvSpPr>
            <a:spLocks noGrp="1"/>
          </p:cNvSpPr>
          <p:nvPr>
            <p:ph type="sldNum" sz="quarter" idx="12"/>
          </p:nvPr>
        </p:nvSpPr>
        <p:spPr/>
        <p:txBody>
          <a:bodyPr/>
          <a:lstStyle/>
          <a:p>
            <a:fld id="{50F079D7-9608-4B15-8774-903C4E7E7D37}" type="slidenum">
              <a:rPr lang="en-BE" smtClean="0"/>
              <a:t>‹#›</a:t>
            </a:fld>
            <a:endParaRPr lang="en-BE"/>
          </a:p>
        </p:txBody>
      </p:sp>
    </p:spTree>
    <p:extLst>
      <p:ext uri="{BB962C8B-B14F-4D97-AF65-F5344CB8AC3E}">
        <p14:creationId xmlns:p14="http://schemas.microsoft.com/office/powerpoint/2010/main" val="2899344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8D45EF-2421-00AC-1B9B-F80EF5153A0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5788B6D3-13C2-E7AC-8311-2A7390CA05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AF02B44A-CACD-EADE-4337-2DB9DF3D2810}"/>
              </a:ext>
            </a:extLst>
          </p:cNvPr>
          <p:cNvSpPr>
            <a:spLocks noGrp="1"/>
          </p:cNvSpPr>
          <p:nvPr>
            <p:ph type="dt" sz="half" idx="10"/>
          </p:nvPr>
        </p:nvSpPr>
        <p:spPr/>
        <p:txBody>
          <a:bodyPr/>
          <a:lstStyle/>
          <a:p>
            <a:fld id="{8A2E60ED-1393-46EC-8442-F489EF5A64EC}" type="datetimeFigureOut">
              <a:rPr lang="en-BE" smtClean="0"/>
              <a:t>02/12/2025</a:t>
            </a:fld>
            <a:endParaRPr lang="en-BE"/>
          </a:p>
        </p:txBody>
      </p:sp>
      <p:sp>
        <p:nvSpPr>
          <p:cNvPr id="5" name="Footer Placeholder 4">
            <a:extLst>
              <a:ext uri="{FF2B5EF4-FFF2-40B4-BE49-F238E27FC236}">
                <a16:creationId xmlns:a16="http://schemas.microsoft.com/office/drawing/2014/main" id="{2D78A939-ABD1-549A-63D4-455D6ADF6CEF}"/>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442209E8-8217-D72C-B5E0-A3E9AC330B80}"/>
              </a:ext>
            </a:extLst>
          </p:cNvPr>
          <p:cNvSpPr>
            <a:spLocks noGrp="1"/>
          </p:cNvSpPr>
          <p:nvPr>
            <p:ph type="sldNum" sz="quarter" idx="12"/>
          </p:nvPr>
        </p:nvSpPr>
        <p:spPr/>
        <p:txBody>
          <a:bodyPr/>
          <a:lstStyle/>
          <a:p>
            <a:fld id="{50F079D7-9608-4B15-8774-903C4E7E7D37}" type="slidenum">
              <a:rPr lang="en-BE" smtClean="0"/>
              <a:t>‹#›</a:t>
            </a:fld>
            <a:endParaRPr lang="en-BE"/>
          </a:p>
        </p:txBody>
      </p:sp>
    </p:spTree>
    <p:extLst>
      <p:ext uri="{BB962C8B-B14F-4D97-AF65-F5344CB8AC3E}">
        <p14:creationId xmlns:p14="http://schemas.microsoft.com/office/powerpoint/2010/main" val="2248008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32B30-EB77-C8C3-8EEC-33A829E140C4}"/>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FCEFFE31-5B1E-B7A7-AC48-B3BE4B55D0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B23F26F7-F25E-DC5F-60AE-3E068994E2A8}"/>
              </a:ext>
            </a:extLst>
          </p:cNvPr>
          <p:cNvSpPr>
            <a:spLocks noGrp="1"/>
          </p:cNvSpPr>
          <p:nvPr>
            <p:ph type="dt" sz="half" idx="10"/>
          </p:nvPr>
        </p:nvSpPr>
        <p:spPr/>
        <p:txBody>
          <a:bodyPr/>
          <a:lstStyle/>
          <a:p>
            <a:fld id="{8A2E60ED-1393-46EC-8442-F489EF5A64EC}" type="datetimeFigureOut">
              <a:rPr lang="en-BE" smtClean="0"/>
              <a:t>02/12/2025</a:t>
            </a:fld>
            <a:endParaRPr lang="en-BE"/>
          </a:p>
        </p:txBody>
      </p:sp>
      <p:sp>
        <p:nvSpPr>
          <p:cNvPr id="5" name="Footer Placeholder 4">
            <a:extLst>
              <a:ext uri="{FF2B5EF4-FFF2-40B4-BE49-F238E27FC236}">
                <a16:creationId xmlns:a16="http://schemas.microsoft.com/office/drawing/2014/main" id="{8EDE0096-37CF-366F-DAE4-8D7FA2116E96}"/>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4143F3BD-2E04-28F8-B5A4-62E419D73DA7}"/>
              </a:ext>
            </a:extLst>
          </p:cNvPr>
          <p:cNvSpPr>
            <a:spLocks noGrp="1"/>
          </p:cNvSpPr>
          <p:nvPr>
            <p:ph type="sldNum" sz="quarter" idx="12"/>
          </p:nvPr>
        </p:nvSpPr>
        <p:spPr/>
        <p:txBody>
          <a:bodyPr/>
          <a:lstStyle/>
          <a:p>
            <a:fld id="{50F079D7-9608-4B15-8774-903C4E7E7D37}" type="slidenum">
              <a:rPr lang="en-BE" smtClean="0"/>
              <a:t>‹#›</a:t>
            </a:fld>
            <a:endParaRPr lang="en-BE"/>
          </a:p>
        </p:txBody>
      </p:sp>
    </p:spTree>
    <p:extLst>
      <p:ext uri="{BB962C8B-B14F-4D97-AF65-F5344CB8AC3E}">
        <p14:creationId xmlns:p14="http://schemas.microsoft.com/office/powerpoint/2010/main" val="1374261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98CB9-0362-3A3E-D899-EAE6392461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BE"/>
          </a:p>
        </p:txBody>
      </p:sp>
      <p:sp>
        <p:nvSpPr>
          <p:cNvPr id="3" name="Text Placeholder 2">
            <a:extLst>
              <a:ext uri="{FF2B5EF4-FFF2-40B4-BE49-F238E27FC236}">
                <a16:creationId xmlns:a16="http://schemas.microsoft.com/office/drawing/2014/main" id="{06A9F986-10C8-24F8-DF02-BE0EAB815C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C77D2D-DE17-5F8C-8AF0-8E26A366F283}"/>
              </a:ext>
            </a:extLst>
          </p:cNvPr>
          <p:cNvSpPr>
            <a:spLocks noGrp="1"/>
          </p:cNvSpPr>
          <p:nvPr>
            <p:ph type="dt" sz="half" idx="10"/>
          </p:nvPr>
        </p:nvSpPr>
        <p:spPr/>
        <p:txBody>
          <a:bodyPr/>
          <a:lstStyle/>
          <a:p>
            <a:fld id="{8A2E60ED-1393-46EC-8442-F489EF5A64EC}" type="datetimeFigureOut">
              <a:rPr lang="en-BE" smtClean="0"/>
              <a:t>02/12/2025</a:t>
            </a:fld>
            <a:endParaRPr lang="en-BE"/>
          </a:p>
        </p:txBody>
      </p:sp>
      <p:sp>
        <p:nvSpPr>
          <p:cNvPr id="5" name="Footer Placeholder 4">
            <a:extLst>
              <a:ext uri="{FF2B5EF4-FFF2-40B4-BE49-F238E27FC236}">
                <a16:creationId xmlns:a16="http://schemas.microsoft.com/office/drawing/2014/main" id="{E7897F47-461B-9CBB-8DFB-97508E53DD10}"/>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BE775408-6C9D-77ED-88D7-879B3E202B66}"/>
              </a:ext>
            </a:extLst>
          </p:cNvPr>
          <p:cNvSpPr>
            <a:spLocks noGrp="1"/>
          </p:cNvSpPr>
          <p:nvPr>
            <p:ph type="sldNum" sz="quarter" idx="12"/>
          </p:nvPr>
        </p:nvSpPr>
        <p:spPr/>
        <p:txBody>
          <a:bodyPr/>
          <a:lstStyle/>
          <a:p>
            <a:fld id="{50F079D7-9608-4B15-8774-903C4E7E7D37}" type="slidenum">
              <a:rPr lang="en-BE" smtClean="0"/>
              <a:t>‹#›</a:t>
            </a:fld>
            <a:endParaRPr lang="en-BE"/>
          </a:p>
        </p:txBody>
      </p:sp>
    </p:spTree>
    <p:extLst>
      <p:ext uri="{BB962C8B-B14F-4D97-AF65-F5344CB8AC3E}">
        <p14:creationId xmlns:p14="http://schemas.microsoft.com/office/powerpoint/2010/main" val="2033603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B0E62-708E-5AFF-6E41-CCAA084DE79D}"/>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5AB4BE93-D8E5-3B15-A470-ACFB46709F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Content Placeholder 3">
            <a:extLst>
              <a:ext uri="{FF2B5EF4-FFF2-40B4-BE49-F238E27FC236}">
                <a16:creationId xmlns:a16="http://schemas.microsoft.com/office/drawing/2014/main" id="{6603D58D-617B-26E6-9AA9-38EC7B9D0E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Date Placeholder 4">
            <a:extLst>
              <a:ext uri="{FF2B5EF4-FFF2-40B4-BE49-F238E27FC236}">
                <a16:creationId xmlns:a16="http://schemas.microsoft.com/office/drawing/2014/main" id="{D7FA2F35-F60C-D8EE-9C75-EA261F8281D5}"/>
              </a:ext>
            </a:extLst>
          </p:cNvPr>
          <p:cNvSpPr>
            <a:spLocks noGrp="1"/>
          </p:cNvSpPr>
          <p:nvPr>
            <p:ph type="dt" sz="half" idx="10"/>
          </p:nvPr>
        </p:nvSpPr>
        <p:spPr/>
        <p:txBody>
          <a:bodyPr/>
          <a:lstStyle/>
          <a:p>
            <a:fld id="{8A2E60ED-1393-46EC-8442-F489EF5A64EC}" type="datetimeFigureOut">
              <a:rPr lang="en-BE" smtClean="0"/>
              <a:t>02/12/2025</a:t>
            </a:fld>
            <a:endParaRPr lang="en-BE"/>
          </a:p>
        </p:txBody>
      </p:sp>
      <p:sp>
        <p:nvSpPr>
          <p:cNvPr id="6" name="Footer Placeholder 5">
            <a:extLst>
              <a:ext uri="{FF2B5EF4-FFF2-40B4-BE49-F238E27FC236}">
                <a16:creationId xmlns:a16="http://schemas.microsoft.com/office/drawing/2014/main" id="{8DD31D45-C59E-F9BE-18EA-5336F3997CBC}"/>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2DDA0923-4C14-B8DF-06B5-7C768A181DC7}"/>
              </a:ext>
            </a:extLst>
          </p:cNvPr>
          <p:cNvSpPr>
            <a:spLocks noGrp="1"/>
          </p:cNvSpPr>
          <p:nvPr>
            <p:ph type="sldNum" sz="quarter" idx="12"/>
          </p:nvPr>
        </p:nvSpPr>
        <p:spPr/>
        <p:txBody>
          <a:bodyPr/>
          <a:lstStyle/>
          <a:p>
            <a:fld id="{50F079D7-9608-4B15-8774-903C4E7E7D37}" type="slidenum">
              <a:rPr lang="en-BE" smtClean="0"/>
              <a:t>‹#›</a:t>
            </a:fld>
            <a:endParaRPr lang="en-BE"/>
          </a:p>
        </p:txBody>
      </p:sp>
    </p:spTree>
    <p:extLst>
      <p:ext uri="{BB962C8B-B14F-4D97-AF65-F5344CB8AC3E}">
        <p14:creationId xmlns:p14="http://schemas.microsoft.com/office/powerpoint/2010/main" val="1226845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12DE8-8F8C-60F7-DE24-ABC5C80937E3}"/>
              </a:ext>
            </a:extLst>
          </p:cNvPr>
          <p:cNvSpPr>
            <a:spLocks noGrp="1"/>
          </p:cNvSpPr>
          <p:nvPr>
            <p:ph type="title"/>
          </p:nvPr>
        </p:nvSpPr>
        <p:spPr>
          <a:xfrm>
            <a:off x="839788" y="365125"/>
            <a:ext cx="10515600" cy="1325563"/>
          </a:xfrm>
        </p:spPr>
        <p:txBody>
          <a:bodyPr/>
          <a:lstStyle/>
          <a:p>
            <a:r>
              <a:rPr lang="en-US"/>
              <a:t>Click to edit Master title style</a:t>
            </a:r>
            <a:endParaRPr lang="en-BE"/>
          </a:p>
        </p:txBody>
      </p:sp>
      <p:sp>
        <p:nvSpPr>
          <p:cNvPr id="3" name="Text Placeholder 2">
            <a:extLst>
              <a:ext uri="{FF2B5EF4-FFF2-40B4-BE49-F238E27FC236}">
                <a16:creationId xmlns:a16="http://schemas.microsoft.com/office/drawing/2014/main" id="{CBFF737F-7768-B332-508F-D63BDD6BAA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0CF91D-5119-60DE-F15C-EE72289DAE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ext Placeholder 4">
            <a:extLst>
              <a:ext uri="{FF2B5EF4-FFF2-40B4-BE49-F238E27FC236}">
                <a16:creationId xmlns:a16="http://schemas.microsoft.com/office/drawing/2014/main" id="{5FE23143-697E-0F6B-DB79-1CD47E55B5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9E027F-9209-F583-E798-439C910AA7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7" name="Date Placeholder 6">
            <a:extLst>
              <a:ext uri="{FF2B5EF4-FFF2-40B4-BE49-F238E27FC236}">
                <a16:creationId xmlns:a16="http://schemas.microsoft.com/office/drawing/2014/main" id="{05C42595-AFAC-3E73-E713-410A4732642E}"/>
              </a:ext>
            </a:extLst>
          </p:cNvPr>
          <p:cNvSpPr>
            <a:spLocks noGrp="1"/>
          </p:cNvSpPr>
          <p:nvPr>
            <p:ph type="dt" sz="half" idx="10"/>
          </p:nvPr>
        </p:nvSpPr>
        <p:spPr/>
        <p:txBody>
          <a:bodyPr/>
          <a:lstStyle/>
          <a:p>
            <a:fld id="{8A2E60ED-1393-46EC-8442-F489EF5A64EC}" type="datetimeFigureOut">
              <a:rPr lang="en-BE" smtClean="0"/>
              <a:t>02/12/2025</a:t>
            </a:fld>
            <a:endParaRPr lang="en-BE"/>
          </a:p>
        </p:txBody>
      </p:sp>
      <p:sp>
        <p:nvSpPr>
          <p:cNvPr id="8" name="Footer Placeholder 7">
            <a:extLst>
              <a:ext uri="{FF2B5EF4-FFF2-40B4-BE49-F238E27FC236}">
                <a16:creationId xmlns:a16="http://schemas.microsoft.com/office/drawing/2014/main" id="{CC0F699B-9B2D-8E7D-EBAE-89CE40450358}"/>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EFBA86B1-21D4-CC25-AEA6-716F057B118E}"/>
              </a:ext>
            </a:extLst>
          </p:cNvPr>
          <p:cNvSpPr>
            <a:spLocks noGrp="1"/>
          </p:cNvSpPr>
          <p:nvPr>
            <p:ph type="sldNum" sz="quarter" idx="12"/>
          </p:nvPr>
        </p:nvSpPr>
        <p:spPr/>
        <p:txBody>
          <a:bodyPr/>
          <a:lstStyle/>
          <a:p>
            <a:fld id="{50F079D7-9608-4B15-8774-903C4E7E7D37}" type="slidenum">
              <a:rPr lang="en-BE" smtClean="0"/>
              <a:t>‹#›</a:t>
            </a:fld>
            <a:endParaRPr lang="en-BE"/>
          </a:p>
        </p:txBody>
      </p:sp>
    </p:spTree>
    <p:extLst>
      <p:ext uri="{BB962C8B-B14F-4D97-AF65-F5344CB8AC3E}">
        <p14:creationId xmlns:p14="http://schemas.microsoft.com/office/powerpoint/2010/main" val="605029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9612A-EAC4-DCE6-358A-EA0C0E4FAE73}"/>
              </a:ext>
            </a:extLst>
          </p:cNvPr>
          <p:cNvSpPr>
            <a:spLocks noGrp="1"/>
          </p:cNvSpPr>
          <p:nvPr>
            <p:ph type="title"/>
          </p:nvPr>
        </p:nvSpPr>
        <p:spPr/>
        <p:txBody>
          <a:bodyPr/>
          <a:lstStyle/>
          <a:p>
            <a:r>
              <a:rPr lang="en-US"/>
              <a:t>Click to edit Master title style</a:t>
            </a:r>
            <a:endParaRPr lang="en-BE"/>
          </a:p>
        </p:txBody>
      </p:sp>
      <p:sp>
        <p:nvSpPr>
          <p:cNvPr id="3" name="Date Placeholder 2">
            <a:extLst>
              <a:ext uri="{FF2B5EF4-FFF2-40B4-BE49-F238E27FC236}">
                <a16:creationId xmlns:a16="http://schemas.microsoft.com/office/drawing/2014/main" id="{7CFDC411-F84F-6FFD-6DE8-5E1E92BC6FEC}"/>
              </a:ext>
            </a:extLst>
          </p:cNvPr>
          <p:cNvSpPr>
            <a:spLocks noGrp="1"/>
          </p:cNvSpPr>
          <p:nvPr>
            <p:ph type="dt" sz="half" idx="10"/>
          </p:nvPr>
        </p:nvSpPr>
        <p:spPr/>
        <p:txBody>
          <a:bodyPr/>
          <a:lstStyle/>
          <a:p>
            <a:fld id="{8A2E60ED-1393-46EC-8442-F489EF5A64EC}" type="datetimeFigureOut">
              <a:rPr lang="en-BE" smtClean="0"/>
              <a:t>02/12/2025</a:t>
            </a:fld>
            <a:endParaRPr lang="en-BE"/>
          </a:p>
        </p:txBody>
      </p:sp>
      <p:sp>
        <p:nvSpPr>
          <p:cNvPr id="4" name="Footer Placeholder 3">
            <a:extLst>
              <a:ext uri="{FF2B5EF4-FFF2-40B4-BE49-F238E27FC236}">
                <a16:creationId xmlns:a16="http://schemas.microsoft.com/office/drawing/2014/main" id="{9C75F162-01B1-9724-4C5A-921021867716}"/>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8A71E818-4D83-813C-2A6A-4DD78DFF1A9E}"/>
              </a:ext>
            </a:extLst>
          </p:cNvPr>
          <p:cNvSpPr>
            <a:spLocks noGrp="1"/>
          </p:cNvSpPr>
          <p:nvPr>
            <p:ph type="sldNum" sz="quarter" idx="12"/>
          </p:nvPr>
        </p:nvSpPr>
        <p:spPr/>
        <p:txBody>
          <a:bodyPr/>
          <a:lstStyle/>
          <a:p>
            <a:fld id="{50F079D7-9608-4B15-8774-903C4E7E7D37}" type="slidenum">
              <a:rPr lang="en-BE" smtClean="0"/>
              <a:t>‹#›</a:t>
            </a:fld>
            <a:endParaRPr lang="en-BE"/>
          </a:p>
        </p:txBody>
      </p:sp>
    </p:spTree>
    <p:extLst>
      <p:ext uri="{BB962C8B-B14F-4D97-AF65-F5344CB8AC3E}">
        <p14:creationId xmlns:p14="http://schemas.microsoft.com/office/powerpoint/2010/main" val="1992079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90E901-25B2-86C5-3C67-130091B4D130}"/>
              </a:ext>
            </a:extLst>
          </p:cNvPr>
          <p:cNvSpPr>
            <a:spLocks noGrp="1"/>
          </p:cNvSpPr>
          <p:nvPr>
            <p:ph type="dt" sz="half" idx="10"/>
          </p:nvPr>
        </p:nvSpPr>
        <p:spPr/>
        <p:txBody>
          <a:bodyPr/>
          <a:lstStyle/>
          <a:p>
            <a:fld id="{8A2E60ED-1393-46EC-8442-F489EF5A64EC}" type="datetimeFigureOut">
              <a:rPr lang="en-BE" smtClean="0"/>
              <a:t>02/12/2025</a:t>
            </a:fld>
            <a:endParaRPr lang="en-BE"/>
          </a:p>
        </p:txBody>
      </p:sp>
      <p:sp>
        <p:nvSpPr>
          <p:cNvPr id="3" name="Footer Placeholder 2">
            <a:extLst>
              <a:ext uri="{FF2B5EF4-FFF2-40B4-BE49-F238E27FC236}">
                <a16:creationId xmlns:a16="http://schemas.microsoft.com/office/drawing/2014/main" id="{77D617B2-1383-E408-6406-F0EEC38E50AF}"/>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549F9316-5855-F9FB-99D6-EE185E619647}"/>
              </a:ext>
            </a:extLst>
          </p:cNvPr>
          <p:cNvSpPr>
            <a:spLocks noGrp="1"/>
          </p:cNvSpPr>
          <p:nvPr>
            <p:ph type="sldNum" sz="quarter" idx="12"/>
          </p:nvPr>
        </p:nvSpPr>
        <p:spPr/>
        <p:txBody>
          <a:bodyPr/>
          <a:lstStyle/>
          <a:p>
            <a:fld id="{50F079D7-9608-4B15-8774-903C4E7E7D37}" type="slidenum">
              <a:rPr lang="en-BE" smtClean="0"/>
              <a:t>‹#›</a:t>
            </a:fld>
            <a:endParaRPr lang="en-BE"/>
          </a:p>
        </p:txBody>
      </p:sp>
    </p:spTree>
    <p:extLst>
      <p:ext uri="{BB962C8B-B14F-4D97-AF65-F5344CB8AC3E}">
        <p14:creationId xmlns:p14="http://schemas.microsoft.com/office/powerpoint/2010/main" val="1151738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47E77-A6D8-DFE8-82BC-5EBFBA1E3E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Content Placeholder 2">
            <a:extLst>
              <a:ext uri="{FF2B5EF4-FFF2-40B4-BE49-F238E27FC236}">
                <a16:creationId xmlns:a16="http://schemas.microsoft.com/office/drawing/2014/main" id="{ADA342C6-8600-43B9-2A5F-698AE324FA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Text Placeholder 3">
            <a:extLst>
              <a:ext uri="{FF2B5EF4-FFF2-40B4-BE49-F238E27FC236}">
                <a16:creationId xmlns:a16="http://schemas.microsoft.com/office/drawing/2014/main" id="{B7E30B25-658B-BF08-6F25-76587F8557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95B6A0-1463-9D1E-4DE8-869FAB528105}"/>
              </a:ext>
            </a:extLst>
          </p:cNvPr>
          <p:cNvSpPr>
            <a:spLocks noGrp="1"/>
          </p:cNvSpPr>
          <p:nvPr>
            <p:ph type="dt" sz="half" idx="10"/>
          </p:nvPr>
        </p:nvSpPr>
        <p:spPr/>
        <p:txBody>
          <a:bodyPr/>
          <a:lstStyle/>
          <a:p>
            <a:fld id="{8A2E60ED-1393-46EC-8442-F489EF5A64EC}" type="datetimeFigureOut">
              <a:rPr lang="en-BE" smtClean="0"/>
              <a:t>02/12/2025</a:t>
            </a:fld>
            <a:endParaRPr lang="en-BE"/>
          </a:p>
        </p:txBody>
      </p:sp>
      <p:sp>
        <p:nvSpPr>
          <p:cNvPr id="6" name="Footer Placeholder 5">
            <a:extLst>
              <a:ext uri="{FF2B5EF4-FFF2-40B4-BE49-F238E27FC236}">
                <a16:creationId xmlns:a16="http://schemas.microsoft.com/office/drawing/2014/main" id="{15B2ADC0-61AB-45FC-9B80-BE85DF2FCD53}"/>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732D21A5-9A20-194D-966A-DFA979DAA6E6}"/>
              </a:ext>
            </a:extLst>
          </p:cNvPr>
          <p:cNvSpPr>
            <a:spLocks noGrp="1"/>
          </p:cNvSpPr>
          <p:nvPr>
            <p:ph type="sldNum" sz="quarter" idx="12"/>
          </p:nvPr>
        </p:nvSpPr>
        <p:spPr/>
        <p:txBody>
          <a:bodyPr/>
          <a:lstStyle/>
          <a:p>
            <a:fld id="{50F079D7-9608-4B15-8774-903C4E7E7D37}" type="slidenum">
              <a:rPr lang="en-BE" smtClean="0"/>
              <a:t>‹#›</a:t>
            </a:fld>
            <a:endParaRPr lang="en-BE"/>
          </a:p>
        </p:txBody>
      </p:sp>
    </p:spTree>
    <p:extLst>
      <p:ext uri="{BB962C8B-B14F-4D97-AF65-F5344CB8AC3E}">
        <p14:creationId xmlns:p14="http://schemas.microsoft.com/office/powerpoint/2010/main" val="3476984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5AFD1-6E8B-63A4-8BD9-8DFE8364B4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Picture Placeholder 2">
            <a:extLst>
              <a:ext uri="{FF2B5EF4-FFF2-40B4-BE49-F238E27FC236}">
                <a16:creationId xmlns:a16="http://schemas.microsoft.com/office/drawing/2014/main" id="{C204DD92-347B-F5B9-8D57-1628FF7B98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98B81B1F-8E46-521D-9C43-BB0B2788A2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2CCFB1-F3C8-1764-68E0-EFFFF0F08857}"/>
              </a:ext>
            </a:extLst>
          </p:cNvPr>
          <p:cNvSpPr>
            <a:spLocks noGrp="1"/>
          </p:cNvSpPr>
          <p:nvPr>
            <p:ph type="dt" sz="half" idx="10"/>
          </p:nvPr>
        </p:nvSpPr>
        <p:spPr/>
        <p:txBody>
          <a:bodyPr/>
          <a:lstStyle/>
          <a:p>
            <a:fld id="{8A2E60ED-1393-46EC-8442-F489EF5A64EC}" type="datetimeFigureOut">
              <a:rPr lang="en-BE" smtClean="0"/>
              <a:t>02/12/2025</a:t>
            </a:fld>
            <a:endParaRPr lang="en-BE"/>
          </a:p>
        </p:txBody>
      </p:sp>
      <p:sp>
        <p:nvSpPr>
          <p:cNvPr id="6" name="Footer Placeholder 5">
            <a:extLst>
              <a:ext uri="{FF2B5EF4-FFF2-40B4-BE49-F238E27FC236}">
                <a16:creationId xmlns:a16="http://schemas.microsoft.com/office/drawing/2014/main" id="{DAAF603C-6168-9D16-59C7-CE238CBF56F4}"/>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4024EDB8-2AD0-8290-B044-F9C1B90BCCB7}"/>
              </a:ext>
            </a:extLst>
          </p:cNvPr>
          <p:cNvSpPr>
            <a:spLocks noGrp="1"/>
          </p:cNvSpPr>
          <p:nvPr>
            <p:ph type="sldNum" sz="quarter" idx="12"/>
          </p:nvPr>
        </p:nvSpPr>
        <p:spPr/>
        <p:txBody>
          <a:bodyPr/>
          <a:lstStyle/>
          <a:p>
            <a:fld id="{50F079D7-9608-4B15-8774-903C4E7E7D37}" type="slidenum">
              <a:rPr lang="en-BE" smtClean="0"/>
              <a:t>‹#›</a:t>
            </a:fld>
            <a:endParaRPr lang="en-BE"/>
          </a:p>
        </p:txBody>
      </p:sp>
    </p:spTree>
    <p:extLst>
      <p:ext uri="{BB962C8B-B14F-4D97-AF65-F5344CB8AC3E}">
        <p14:creationId xmlns:p14="http://schemas.microsoft.com/office/powerpoint/2010/main" val="3292213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A5736C-EE7C-CB9F-E920-438A1AD217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BE"/>
          </a:p>
        </p:txBody>
      </p:sp>
      <p:sp>
        <p:nvSpPr>
          <p:cNvPr id="3" name="Text Placeholder 2">
            <a:extLst>
              <a:ext uri="{FF2B5EF4-FFF2-40B4-BE49-F238E27FC236}">
                <a16:creationId xmlns:a16="http://schemas.microsoft.com/office/drawing/2014/main" id="{D47BA931-33A4-1A2B-2C91-2D4C307D9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81766839-1133-1DF7-64FE-941244AEBF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2E60ED-1393-46EC-8442-F489EF5A64EC}" type="datetimeFigureOut">
              <a:rPr lang="en-BE" smtClean="0"/>
              <a:t>02/12/2025</a:t>
            </a:fld>
            <a:endParaRPr lang="en-BE"/>
          </a:p>
        </p:txBody>
      </p:sp>
      <p:sp>
        <p:nvSpPr>
          <p:cNvPr id="5" name="Footer Placeholder 4">
            <a:extLst>
              <a:ext uri="{FF2B5EF4-FFF2-40B4-BE49-F238E27FC236}">
                <a16:creationId xmlns:a16="http://schemas.microsoft.com/office/drawing/2014/main" id="{667C0A36-9150-CD5D-BC4B-DAF75B3EC2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E"/>
          </a:p>
        </p:txBody>
      </p:sp>
      <p:sp>
        <p:nvSpPr>
          <p:cNvPr id="6" name="Slide Number Placeholder 5">
            <a:extLst>
              <a:ext uri="{FF2B5EF4-FFF2-40B4-BE49-F238E27FC236}">
                <a16:creationId xmlns:a16="http://schemas.microsoft.com/office/drawing/2014/main" id="{79D18F49-1E85-ABA1-8828-4529F4A59B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F079D7-9608-4B15-8774-903C4E7E7D37}" type="slidenum">
              <a:rPr lang="en-BE" smtClean="0"/>
              <a:t>‹#›</a:t>
            </a:fld>
            <a:endParaRPr lang="en-BE"/>
          </a:p>
        </p:txBody>
      </p:sp>
    </p:spTree>
    <p:extLst>
      <p:ext uri="{BB962C8B-B14F-4D97-AF65-F5344CB8AC3E}">
        <p14:creationId xmlns:p14="http://schemas.microsoft.com/office/powerpoint/2010/main" val="1114363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chart" Target="../charts/char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flickr.com/photos/152824664@N07/30212411048"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374112-6D67-3DEC-2255-015F0C228376}"/>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654163" y="0"/>
            <a:ext cx="5537837" cy="6858000"/>
          </a:xfrm>
          <a:prstGeom prst="rect">
            <a:avLst/>
          </a:prstGeom>
        </p:spPr>
      </p:pic>
      <p:sp>
        <p:nvSpPr>
          <p:cNvPr id="3" name="Rectangle 2">
            <a:extLst>
              <a:ext uri="{FF2B5EF4-FFF2-40B4-BE49-F238E27FC236}">
                <a16:creationId xmlns:a16="http://schemas.microsoft.com/office/drawing/2014/main" id="{5922B9B1-1468-F75D-7989-FC4EF08ABBA1}"/>
              </a:ext>
            </a:extLst>
          </p:cNvPr>
          <p:cNvSpPr/>
          <p:nvPr/>
        </p:nvSpPr>
        <p:spPr>
          <a:xfrm>
            <a:off x="298775" y="300005"/>
            <a:ext cx="6610663" cy="6257989"/>
          </a:xfrm>
          <a:prstGeom prst="rect">
            <a:avLst/>
          </a:prstGeom>
          <a:solidFill>
            <a:srgbClr val="DFE1F0"/>
          </a:solidFill>
          <a:ln>
            <a:solidFill>
              <a:srgbClr val="DFE1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dirty="0"/>
          </a:p>
        </p:txBody>
      </p:sp>
      <p:sp>
        <p:nvSpPr>
          <p:cNvPr id="5" name="TextBox 4">
            <a:extLst>
              <a:ext uri="{FF2B5EF4-FFF2-40B4-BE49-F238E27FC236}">
                <a16:creationId xmlns:a16="http://schemas.microsoft.com/office/drawing/2014/main" id="{DDA83341-31D6-0C67-3FFA-DE48BCC0FB07}"/>
              </a:ext>
            </a:extLst>
          </p:cNvPr>
          <p:cNvSpPr txBox="1"/>
          <p:nvPr/>
        </p:nvSpPr>
        <p:spPr>
          <a:xfrm>
            <a:off x="2078554" y="5633730"/>
            <a:ext cx="3051110" cy="369332"/>
          </a:xfrm>
          <a:prstGeom prst="rect">
            <a:avLst/>
          </a:prstGeom>
          <a:solidFill>
            <a:srgbClr val="5414E3"/>
          </a:solidFill>
        </p:spPr>
        <p:txBody>
          <a:bodyPr wrap="square" rtlCol="0">
            <a:spAutoFit/>
          </a:bodyPr>
          <a:lstStyle/>
          <a:p>
            <a:pPr algn="ctr"/>
            <a:r>
              <a:rPr lang="en-GB" dirty="0">
                <a:solidFill>
                  <a:schemeClr val="bg1"/>
                </a:solidFill>
              </a:rPr>
              <a:t>www.ceemet.org</a:t>
            </a:r>
            <a:endParaRPr lang="en-BE" dirty="0">
              <a:solidFill>
                <a:schemeClr val="bg1"/>
              </a:solidFill>
            </a:endParaRPr>
          </a:p>
        </p:txBody>
      </p:sp>
      <p:sp>
        <p:nvSpPr>
          <p:cNvPr id="7" name="TextBox 6">
            <a:extLst>
              <a:ext uri="{FF2B5EF4-FFF2-40B4-BE49-F238E27FC236}">
                <a16:creationId xmlns:a16="http://schemas.microsoft.com/office/drawing/2014/main" id="{C1878639-7F0C-AC7C-1DD7-DE331DB6E489}"/>
              </a:ext>
            </a:extLst>
          </p:cNvPr>
          <p:cNvSpPr txBox="1"/>
          <p:nvPr/>
        </p:nvSpPr>
        <p:spPr>
          <a:xfrm>
            <a:off x="1363243" y="3773823"/>
            <a:ext cx="4226452" cy="1200329"/>
          </a:xfrm>
          <a:prstGeom prst="rect">
            <a:avLst/>
          </a:prstGeom>
          <a:noFill/>
        </p:spPr>
        <p:txBody>
          <a:bodyPr wrap="square" rtlCol="0">
            <a:spAutoFit/>
          </a:bodyPr>
          <a:lstStyle/>
          <a:p>
            <a:pPr algn="ctr"/>
            <a:r>
              <a:rPr lang="en-GB" sz="2400" b="1" dirty="0">
                <a:solidFill>
                  <a:srgbClr val="002060"/>
                </a:solidFill>
                <a:latin typeface="Aptos" panose="020B0004020202020204" pitchFamily="34" charset="0"/>
              </a:rPr>
              <a:t>Hybrid meeting</a:t>
            </a:r>
          </a:p>
          <a:p>
            <a:pPr algn="ctr"/>
            <a:r>
              <a:rPr lang="en-GB" sz="2400" b="1" dirty="0">
                <a:solidFill>
                  <a:srgbClr val="002060"/>
                </a:solidFill>
                <a:latin typeface="Aptos" panose="020B0004020202020204" pitchFamily="34" charset="0"/>
              </a:rPr>
              <a:t>17 February 2025 – Brussels</a:t>
            </a:r>
          </a:p>
          <a:p>
            <a:pPr algn="ctr"/>
            <a:endParaRPr lang="en-BE" sz="2400" dirty="0">
              <a:latin typeface="Basis Grotesque Mono"/>
            </a:endParaRPr>
          </a:p>
        </p:txBody>
      </p:sp>
      <p:sp>
        <p:nvSpPr>
          <p:cNvPr id="2" name="ZoneTexte 1">
            <a:extLst>
              <a:ext uri="{FF2B5EF4-FFF2-40B4-BE49-F238E27FC236}">
                <a16:creationId xmlns:a16="http://schemas.microsoft.com/office/drawing/2014/main" id="{4D8D7BD2-0817-052F-26BC-E3BFC621E4FA}"/>
              </a:ext>
            </a:extLst>
          </p:cNvPr>
          <p:cNvSpPr txBox="1"/>
          <p:nvPr/>
        </p:nvSpPr>
        <p:spPr>
          <a:xfrm>
            <a:off x="1130146" y="2405427"/>
            <a:ext cx="4947920" cy="984885"/>
          </a:xfrm>
          <a:prstGeom prst="rect">
            <a:avLst/>
          </a:prstGeom>
          <a:noFill/>
        </p:spPr>
        <p:txBody>
          <a:bodyPr wrap="square" rtlCol="0">
            <a:spAutoFit/>
          </a:bodyPr>
          <a:lstStyle/>
          <a:p>
            <a:pPr algn="ctr"/>
            <a:r>
              <a:rPr lang="en-GB" sz="2900" cap="small" dirty="0">
                <a:solidFill>
                  <a:srgbClr val="5414E3"/>
                </a:solidFill>
              </a:rPr>
              <a:t>Ceemet Ad-Hoc Group on artificial intelligence </a:t>
            </a:r>
          </a:p>
        </p:txBody>
      </p:sp>
      <p:pic>
        <p:nvPicPr>
          <p:cNvPr id="8" name="Picture 7" descr="A close-up of a logo&#10;&#10;Description automatically generated">
            <a:extLst>
              <a:ext uri="{FF2B5EF4-FFF2-40B4-BE49-F238E27FC236}">
                <a16:creationId xmlns:a16="http://schemas.microsoft.com/office/drawing/2014/main" id="{619DCA26-AC27-61E4-5602-B97956AFE1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060" y="699742"/>
            <a:ext cx="2788277" cy="1287677"/>
          </a:xfrm>
          <a:prstGeom prst="rect">
            <a:avLst/>
          </a:prstGeom>
        </p:spPr>
      </p:pic>
    </p:spTree>
    <p:extLst>
      <p:ext uri="{BB962C8B-B14F-4D97-AF65-F5344CB8AC3E}">
        <p14:creationId xmlns:p14="http://schemas.microsoft.com/office/powerpoint/2010/main" val="1222244625"/>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6C73C-0DCD-352B-1C4D-D9ED17142C5A}"/>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0E13A979-098A-B7EB-5F4C-0194D64EFEB5}"/>
              </a:ext>
            </a:extLst>
          </p:cNvPr>
          <p:cNvSpPr>
            <a:spLocks noGrp="1"/>
          </p:cNvSpPr>
          <p:nvPr>
            <p:ph idx="1"/>
          </p:nvPr>
        </p:nvSpPr>
        <p:spPr>
          <a:xfrm>
            <a:off x="578496" y="1130255"/>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08E25B80-5873-ECC3-226E-2FE4F9EF90FB}"/>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ABF70A0F-1DCC-E8B1-C5C9-3D756E7FEC9F}"/>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2A17A2DA-E24A-A543-314C-FE6C60FEEC59}"/>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79C1E92A-A890-0B9F-094A-F92E0DE807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B2ABD805-D321-5DF9-780B-CC83D704CCF9}"/>
              </a:ext>
            </a:extLst>
          </p:cNvPr>
          <p:cNvSpPr txBox="1"/>
          <p:nvPr/>
        </p:nvSpPr>
        <p:spPr>
          <a:xfrm>
            <a:off x="622043" y="1005148"/>
            <a:ext cx="10191750" cy="430887"/>
          </a:xfrm>
          <a:prstGeom prst="rect">
            <a:avLst/>
          </a:prstGeom>
          <a:noFill/>
        </p:spPr>
        <p:txBody>
          <a:bodyPr wrap="square" rtlCol="0">
            <a:spAutoFit/>
          </a:bodyPr>
          <a:lstStyle/>
          <a:p>
            <a:r>
              <a:rPr lang="en-US" sz="2200" dirty="0">
                <a:solidFill>
                  <a:srgbClr val="F75442"/>
                </a:solidFill>
                <a:latin typeface="Aptos" panose="020B0004020202020204" pitchFamily="34" charset="0"/>
              </a:rPr>
              <a:t>b. </a:t>
            </a:r>
            <a:r>
              <a:rPr lang="en-US" sz="2200" b="1" dirty="0">
                <a:solidFill>
                  <a:srgbClr val="002060"/>
                </a:solidFill>
                <a:latin typeface="Aptos" panose="020B0004020202020204" pitchFamily="34" charset="0"/>
              </a:rPr>
              <a:t>Preliminary results of Ceemet’s survey</a:t>
            </a:r>
          </a:p>
        </p:txBody>
      </p:sp>
      <p:graphicFrame>
        <p:nvGraphicFramePr>
          <p:cNvPr id="10" name="Chart 9">
            <a:extLst>
              <a:ext uri="{FF2B5EF4-FFF2-40B4-BE49-F238E27FC236}">
                <a16:creationId xmlns:a16="http://schemas.microsoft.com/office/drawing/2014/main" id="{ED4CF6E7-EC9A-467D-45EC-D99D8D6AB339}"/>
              </a:ext>
            </a:extLst>
          </p:cNvPr>
          <p:cNvGraphicFramePr/>
          <p:nvPr>
            <p:extLst>
              <p:ext uri="{D42A27DB-BD31-4B8C-83A1-F6EECF244321}">
                <p14:modId xmlns:p14="http://schemas.microsoft.com/office/powerpoint/2010/main" val="2111267558"/>
              </p:ext>
            </p:extLst>
          </p:nvPr>
        </p:nvGraphicFramePr>
        <p:xfrm>
          <a:off x="578496" y="1602369"/>
          <a:ext cx="6267938" cy="44384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CD19934F-5BEF-251E-76F9-587D99A7B9DD}"/>
              </a:ext>
            </a:extLst>
          </p:cNvPr>
          <p:cNvGraphicFramePr/>
          <p:nvPr>
            <p:extLst>
              <p:ext uri="{D42A27DB-BD31-4B8C-83A1-F6EECF244321}">
                <p14:modId xmlns:p14="http://schemas.microsoft.com/office/powerpoint/2010/main" val="285289130"/>
              </p:ext>
            </p:extLst>
          </p:nvPr>
        </p:nvGraphicFramePr>
        <p:xfrm>
          <a:off x="7840826" y="1836617"/>
          <a:ext cx="3729131" cy="310355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927666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5AED8-C1C4-0E64-DA14-C2FD3AB34BE9}"/>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22CB585A-4F04-5C50-5FFC-1D77F01B7682}"/>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E27957B2-4448-90AE-7447-963739787DE6}"/>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CAE5A77C-1E4C-6E6F-9E0A-5C625B84530E}"/>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8F2B661D-C833-60D1-F36F-B5FBE6C4474C}"/>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65B9B473-DE4E-0B9C-A22B-2C87A4E70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057FAAF3-48B4-0089-0630-9FB7CBC0B2F4}"/>
              </a:ext>
            </a:extLst>
          </p:cNvPr>
          <p:cNvSpPr txBox="1"/>
          <p:nvPr/>
        </p:nvSpPr>
        <p:spPr>
          <a:xfrm>
            <a:off x="622043" y="1005148"/>
            <a:ext cx="10191750" cy="430887"/>
          </a:xfrm>
          <a:prstGeom prst="rect">
            <a:avLst/>
          </a:prstGeom>
          <a:noFill/>
        </p:spPr>
        <p:txBody>
          <a:bodyPr wrap="square" rtlCol="0">
            <a:spAutoFit/>
          </a:bodyPr>
          <a:lstStyle/>
          <a:p>
            <a:r>
              <a:rPr lang="en-US" sz="2200" dirty="0">
                <a:solidFill>
                  <a:srgbClr val="F75442"/>
                </a:solidFill>
                <a:latin typeface="Aptos" panose="020B0004020202020204" pitchFamily="34" charset="0"/>
              </a:rPr>
              <a:t>b. </a:t>
            </a:r>
            <a:r>
              <a:rPr lang="en-US" sz="2200" b="1" dirty="0">
                <a:solidFill>
                  <a:srgbClr val="002060"/>
                </a:solidFill>
                <a:latin typeface="Aptos" panose="020B0004020202020204" pitchFamily="34" charset="0"/>
              </a:rPr>
              <a:t>Preliminary results of Ceemet’s survey</a:t>
            </a:r>
          </a:p>
        </p:txBody>
      </p:sp>
      <p:graphicFrame>
        <p:nvGraphicFramePr>
          <p:cNvPr id="10" name="Chart 9">
            <a:extLst>
              <a:ext uri="{FF2B5EF4-FFF2-40B4-BE49-F238E27FC236}">
                <a16:creationId xmlns:a16="http://schemas.microsoft.com/office/drawing/2014/main" id="{A7211E87-3D02-92B1-4CAE-ED555AA05640}"/>
              </a:ext>
            </a:extLst>
          </p:cNvPr>
          <p:cNvGraphicFramePr/>
          <p:nvPr>
            <p:extLst>
              <p:ext uri="{D42A27DB-BD31-4B8C-83A1-F6EECF244321}">
                <p14:modId xmlns:p14="http://schemas.microsoft.com/office/powerpoint/2010/main" val="2185860634"/>
              </p:ext>
            </p:extLst>
          </p:nvPr>
        </p:nvGraphicFramePr>
        <p:xfrm>
          <a:off x="199292" y="1358677"/>
          <a:ext cx="9337403" cy="54186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356144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60DF5-4BDC-13DD-2A8B-F4C8F1896681}"/>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89273FA-707E-46A4-47B5-A7DB904A9740}"/>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5ADE51B8-0854-1739-4C95-EB85BF8D5EF9}"/>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871C3F8B-DB72-537C-5D28-8C1EEFE8602B}"/>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AF02B0C1-01C2-D10B-DA23-158D0930CD60}"/>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48007095-9015-E664-71D9-1854C8D00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98D2E0BB-5B74-E530-6923-D6A4CDB93DD6}"/>
              </a:ext>
            </a:extLst>
          </p:cNvPr>
          <p:cNvSpPr txBox="1"/>
          <p:nvPr/>
        </p:nvSpPr>
        <p:spPr>
          <a:xfrm>
            <a:off x="622043" y="1005148"/>
            <a:ext cx="10191750" cy="430887"/>
          </a:xfrm>
          <a:prstGeom prst="rect">
            <a:avLst/>
          </a:prstGeom>
          <a:noFill/>
        </p:spPr>
        <p:txBody>
          <a:bodyPr wrap="square" rtlCol="0">
            <a:spAutoFit/>
          </a:bodyPr>
          <a:lstStyle/>
          <a:p>
            <a:r>
              <a:rPr lang="en-US" sz="2200" dirty="0">
                <a:solidFill>
                  <a:srgbClr val="F75442"/>
                </a:solidFill>
                <a:latin typeface="Aptos" panose="020B0004020202020204" pitchFamily="34" charset="0"/>
              </a:rPr>
              <a:t>b. </a:t>
            </a:r>
            <a:r>
              <a:rPr lang="en-US" sz="2200" b="1" dirty="0">
                <a:solidFill>
                  <a:srgbClr val="002060"/>
                </a:solidFill>
                <a:latin typeface="Aptos" panose="020B0004020202020204" pitchFamily="34" charset="0"/>
              </a:rPr>
              <a:t>Preliminary results of Ceemet’s survey</a:t>
            </a:r>
          </a:p>
        </p:txBody>
      </p:sp>
      <p:graphicFrame>
        <p:nvGraphicFramePr>
          <p:cNvPr id="10" name="Chart 9">
            <a:extLst>
              <a:ext uri="{FF2B5EF4-FFF2-40B4-BE49-F238E27FC236}">
                <a16:creationId xmlns:a16="http://schemas.microsoft.com/office/drawing/2014/main" id="{DFE93C5E-F91B-BBA0-571F-A78575C528E4}"/>
              </a:ext>
            </a:extLst>
          </p:cNvPr>
          <p:cNvGraphicFramePr/>
          <p:nvPr>
            <p:extLst>
              <p:ext uri="{D42A27DB-BD31-4B8C-83A1-F6EECF244321}">
                <p14:modId xmlns:p14="http://schemas.microsoft.com/office/powerpoint/2010/main" val="30269910"/>
              </p:ext>
            </p:extLst>
          </p:nvPr>
        </p:nvGraphicFramePr>
        <p:xfrm>
          <a:off x="379047" y="1404014"/>
          <a:ext cx="7827108" cy="54186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422DD7CC-7536-65DD-352B-55C68B97CD26}"/>
              </a:ext>
            </a:extLst>
          </p:cNvPr>
          <p:cNvGraphicFramePr/>
          <p:nvPr>
            <p:extLst>
              <p:ext uri="{D42A27DB-BD31-4B8C-83A1-F6EECF244321}">
                <p14:modId xmlns:p14="http://schemas.microsoft.com/office/powerpoint/2010/main" val="587694321"/>
              </p:ext>
            </p:extLst>
          </p:nvPr>
        </p:nvGraphicFramePr>
        <p:xfrm>
          <a:off x="7643445" y="1087601"/>
          <a:ext cx="5072185" cy="4303432"/>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a:extLst>
              <a:ext uri="{FF2B5EF4-FFF2-40B4-BE49-F238E27FC236}">
                <a16:creationId xmlns:a16="http://schemas.microsoft.com/office/drawing/2014/main" id="{1C820B1A-3DDB-44CA-858C-3C5960E178CF}"/>
              </a:ext>
            </a:extLst>
          </p:cNvPr>
          <p:cNvSpPr txBox="1"/>
          <p:nvPr/>
        </p:nvSpPr>
        <p:spPr>
          <a:xfrm>
            <a:off x="9108831" y="5391033"/>
            <a:ext cx="2704122" cy="276999"/>
          </a:xfrm>
          <a:prstGeom prst="rect">
            <a:avLst/>
          </a:prstGeom>
          <a:noFill/>
        </p:spPr>
        <p:txBody>
          <a:bodyPr wrap="square" rtlCol="0">
            <a:spAutoFit/>
          </a:bodyPr>
          <a:lstStyle/>
          <a:p>
            <a:r>
              <a:rPr lang="en-US" sz="1200" dirty="0"/>
              <a:t>Switzerland &amp; Denmark can be added</a:t>
            </a:r>
            <a:endParaRPr lang="LID4096" sz="1200" dirty="0"/>
          </a:p>
        </p:txBody>
      </p:sp>
    </p:spTree>
    <p:extLst>
      <p:ext uri="{BB962C8B-B14F-4D97-AF65-F5344CB8AC3E}">
        <p14:creationId xmlns:p14="http://schemas.microsoft.com/office/powerpoint/2010/main" val="40951844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3D3A1-17CB-221D-9B90-FE57A2E5DA8F}"/>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2457F0C-A173-704E-C687-E2E524D77528}"/>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1DFE1656-9446-469D-C5BE-70A58399893A}"/>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8AA9A70C-B3CC-B350-9F60-6E8669429E65}"/>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0A61ABBA-5020-52A6-9609-EED5240E2A1E}"/>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665C52CD-2617-5CC4-503E-6957C57551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A70F29CD-BF7B-527E-3A77-88744C5EF420}"/>
              </a:ext>
            </a:extLst>
          </p:cNvPr>
          <p:cNvSpPr txBox="1"/>
          <p:nvPr/>
        </p:nvSpPr>
        <p:spPr>
          <a:xfrm>
            <a:off x="622043" y="1005148"/>
            <a:ext cx="10191750" cy="430887"/>
          </a:xfrm>
          <a:prstGeom prst="rect">
            <a:avLst/>
          </a:prstGeom>
          <a:noFill/>
        </p:spPr>
        <p:txBody>
          <a:bodyPr wrap="square" rtlCol="0">
            <a:spAutoFit/>
          </a:bodyPr>
          <a:lstStyle/>
          <a:p>
            <a:r>
              <a:rPr lang="en-US" sz="2200" dirty="0">
                <a:solidFill>
                  <a:srgbClr val="F75442"/>
                </a:solidFill>
                <a:latin typeface="Aptos" panose="020B0004020202020204" pitchFamily="34" charset="0"/>
              </a:rPr>
              <a:t>b. </a:t>
            </a:r>
            <a:r>
              <a:rPr lang="en-US" sz="2200" b="1" dirty="0">
                <a:solidFill>
                  <a:srgbClr val="002060"/>
                </a:solidFill>
                <a:latin typeface="Aptos" panose="020B0004020202020204" pitchFamily="34" charset="0"/>
              </a:rPr>
              <a:t>Preliminary results of Ceemet’s survey</a:t>
            </a:r>
          </a:p>
        </p:txBody>
      </p:sp>
      <p:graphicFrame>
        <p:nvGraphicFramePr>
          <p:cNvPr id="10" name="Chart 9">
            <a:extLst>
              <a:ext uri="{FF2B5EF4-FFF2-40B4-BE49-F238E27FC236}">
                <a16:creationId xmlns:a16="http://schemas.microsoft.com/office/drawing/2014/main" id="{15430CEC-5433-DE57-CA53-8CB7BD84A703}"/>
              </a:ext>
            </a:extLst>
          </p:cNvPr>
          <p:cNvGraphicFramePr/>
          <p:nvPr>
            <p:extLst>
              <p:ext uri="{D42A27DB-BD31-4B8C-83A1-F6EECF244321}">
                <p14:modId xmlns:p14="http://schemas.microsoft.com/office/powerpoint/2010/main" val="72568028"/>
              </p:ext>
            </p:extLst>
          </p:nvPr>
        </p:nvGraphicFramePr>
        <p:xfrm>
          <a:off x="290643" y="1602369"/>
          <a:ext cx="5957757" cy="511499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FF790496-DE57-D37D-27F5-C92D3373D906}"/>
              </a:ext>
            </a:extLst>
          </p:cNvPr>
          <p:cNvGraphicFramePr/>
          <p:nvPr>
            <p:extLst>
              <p:ext uri="{D42A27DB-BD31-4B8C-83A1-F6EECF244321}">
                <p14:modId xmlns:p14="http://schemas.microsoft.com/office/powerpoint/2010/main" val="1851442897"/>
              </p:ext>
            </p:extLst>
          </p:nvPr>
        </p:nvGraphicFramePr>
        <p:xfrm>
          <a:off x="6332374" y="1171482"/>
          <a:ext cx="5620140" cy="5021087"/>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a:extLst>
              <a:ext uri="{FF2B5EF4-FFF2-40B4-BE49-F238E27FC236}">
                <a16:creationId xmlns:a16="http://schemas.microsoft.com/office/drawing/2014/main" id="{64EB2D99-F8F6-1B99-B37F-9225A88C7AC2}"/>
              </a:ext>
            </a:extLst>
          </p:cNvPr>
          <p:cNvSpPr txBox="1"/>
          <p:nvPr/>
        </p:nvSpPr>
        <p:spPr>
          <a:xfrm>
            <a:off x="5097625" y="6431913"/>
            <a:ext cx="6096000" cy="369332"/>
          </a:xfrm>
          <a:prstGeom prst="rect">
            <a:avLst/>
          </a:prstGeom>
          <a:noFill/>
        </p:spPr>
        <p:txBody>
          <a:bodyPr wrap="square">
            <a:spAutoFit/>
          </a:bodyPr>
          <a:lstStyle/>
          <a:p>
            <a:r>
              <a:rPr lang="en-US" dirty="0"/>
              <a:t>Switzerland &amp; Denmark can be added</a:t>
            </a:r>
            <a:endParaRPr lang="LID4096" dirty="0"/>
          </a:p>
        </p:txBody>
      </p:sp>
    </p:spTree>
    <p:extLst>
      <p:ext uri="{BB962C8B-B14F-4D97-AF65-F5344CB8AC3E}">
        <p14:creationId xmlns:p14="http://schemas.microsoft.com/office/powerpoint/2010/main" val="17755314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150AC-D8DA-5D8B-351D-BE2879528B34}"/>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7CDA979-CCA3-1EBC-7D03-D36F319D8863}"/>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82D7BE6B-E1E7-5816-BC6D-13945925BDEA}"/>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4B7B15CA-784F-7D5D-5C67-09DD68F57E58}"/>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82576513-0ACC-625D-680C-787A14D1799A}"/>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0A3FBF0A-4D57-6EED-8115-97BD9A0A41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C78CFFD4-3B9C-C54F-4719-FD82CDEA5B62}"/>
              </a:ext>
            </a:extLst>
          </p:cNvPr>
          <p:cNvSpPr txBox="1"/>
          <p:nvPr/>
        </p:nvSpPr>
        <p:spPr>
          <a:xfrm>
            <a:off x="622043" y="1005148"/>
            <a:ext cx="10191750" cy="430887"/>
          </a:xfrm>
          <a:prstGeom prst="rect">
            <a:avLst/>
          </a:prstGeom>
          <a:noFill/>
        </p:spPr>
        <p:txBody>
          <a:bodyPr wrap="square" rtlCol="0">
            <a:spAutoFit/>
          </a:bodyPr>
          <a:lstStyle/>
          <a:p>
            <a:r>
              <a:rPr lang="en-US" sz="2200" dirty="0">
                <a:solidFill>
                  <a:srgbClr val="F75442"/>
                </a:solidFill>
                <a:latin typeface="Aptos" panose="020B0004020202020204" pitchFamily="34" charset="0"/>
              </a:rPr>
              <a:t>b. </a:t>
            </a:r>
            <a:r>
              <a:rPr lang="en-US" sz="2200" b="1" dirty="0">
                <a:solidFill>
                  <a:srgbClr val="002060"/>
                </a:solidFill>
                <a:latin typeface="Aptos" panose="020B0004020202020204" pitchFamily="34" charset="0"/>
              </a:rPr>
              <a:t>Preliminary results of Ceemet’s survey</a:t>
            </a:r>
          </a:p>
        </p:txBody>
      </p:sp>
      <p:graphicFrame>
        <p:nvGraphicFramePr>
          <p:cNvPr id="14" name="Chart 13">
            <a:extLst>
              <a:ext uri="{FF2B5EF4-FFF2-40B4-BE49-F238E27FC236}">
                <a16:creationId xmlns:a16="http://schemas.microsoft.com/office/drawing/2014/main" id="{10786F45-49BA-B7B7-8558-411777EF1BF1}"/>
              </a:ext>
            </a:extLst>
          </p:cNvPr>
          <p:cNvGraphicFramePr/>
          <p:nvPr>
            <p:extLst>
              <p:ext uri="{D42A27DB-BD31-4B8C-83A1-F6EECF244321}">
                <p14:modId xmlns:p14="http://schemas.microsoft.com/office/powerpoint/2010/main" val="2846665781"/>
              </p:ext>
            </p:extLst>
          </p:nvPr>
        </p:nvGraphicFramePr>
        <p:xfrm>
          <a:off x="6400800" y="1436035"/>
          <a:ext cx="5725886" cy="41390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16">
            <a:extLst>
              <a:ext uri="{FF2B5EF4-FFF2-40B4-BE49-F238E27FC236}">
                <a16:creationId xmlns:a16="http://schemas.microsoft.com/office/drawing/2014/main" id="{42368FF5-3BE0-C4CE-3D7B-B1CDC85B2834}"/>
              </a:ext>
            </a:extLst>
          </p:cNvPr>
          <p:cNvGraphicFramePr/>
          <p:nvPr>
            <p:extLst>
              <p:ext uri="{D42A27DB-BD31-4B8C-83A1-F6EECF244321}">
                <p14:modId xmlns:p14="http://schemas.microsoft.com/office/powerpoint/2010/main" val="2566855517"/>
              </p:ext>
            </p:extLst>
          </p:nvPr>
        </p:nvGraphicFramePr>
        <p:xfrm>
          <a:off x="65314" y="1904109"/>
          <a:ext cx="6030686" cy="4553013"/>
        </p:xfrm>
        <a:graphic>
          <a:graphicData uri="http://schemas.openxmlformats.org/drawingml/2006/chart">
            <c:chart xmlns:c="http://schemas.openxmlformats.org/drawingml/2006/chart" xmlns:r="http://schemas.openxmlformats.org/officeDocument/2006/relationships" r:id="rId5"/>
          </a:graphicData>
        </a:graphic>
      </p:graphicFrame>
      <p:sp>
        <p:nvSpPr>
          <p:cNvPr id="19" name="TextBox 18">
            <a:extLst>
              <a:ext uri="{FF2B5EF4-FFF2-40B4-BE49-F238E27FC236}">
                <a16:creationId xmlns:a16="http://schemas.microsoft.com/office/drawing/2014/main" id="{2DB11A18-41F5-9C06-B580-0BD6DF87A6A7}"/>
              </a:ext>
            </a:extLst>
          </p:cNvPr>
          <p:cNvSpPr txBox="1"/>
          <p:nvPr/>
        </p:nvSpPr>
        <p:spPr>
          <a:xfrm>
            <a:off x="169505" y="6477692"/>
            <a:ext cx="6096000" cy="369332"/>
          </a:xfrm>
          <a:prstGeom prst="rect">
            <a:avLst/>
          </a:prstGeom>
          <a:noFill/>
        </p:spPr>
        <p:txBody>
          <a:bodyPr wrap="square">
            <a:spAutoFit/>
          </a:bodyPr>
          <a:lstStyle/>
          <a:p>
            <a:r>
              <a:rPr lang="en-US" dirty="0"/>
              <a:t>Switzerland &amp; Denmark can be added</a:t>
            </a:r>
            <a:endParaRPr lang="LID4096" dirty="0"/>
          </a:p>
        </p:txBody>
      </p:sp>
      <p:sp>
        <p:nvSpPr>
          <p:cNvPr id="20" name="TextBox 19">
            <a:extLst>
              <a:ext uri="{FF2B5EF4-FFF2-40B4-BE49-F238E27FC236}">
                <a16:creationId xmlns:a16="http://schemas.microsoft.com/office/drawing/2014/main" id="{9FB631D9-4BF4-E4B2-BA85-0A33CEDDB945}"/>
              </a:ext>
            </a:extLst>
          </p:cNvPr>
          <p:cNvSpPr txBox="1"/>
          <p:nvPr/>
        </p:nvSpPr>
        <p:spPr>
          <a:xfrm>
            <a:off x="7795846" y="5575048"/>
            <a:ext cx="3669323" cy="276999"/>
          </a:xfrm>
          <a:prstGeom prst="rect">
            <a:avLst/>
          </a:prstGeom>
          <a:noFill/>
        </p:spPr>
        <p:txBody>
          <a:bodyPr wrap="square" rtlCol="0">
            <a:spAutoFit/>
          </a:bodyPr>
          <a:lstStyle/>
          <a:p>
            <a:r>
              <a:rPr lang="en-US" sz="1200" dirty="0"/>
              <a:t>Denmark can be added</a:t>
            </a:r>
            <a:endParaRPr lang="LID4096" sz="1200" dirty="0"/>
          </a:p>
        </p:txBody>
      </p:sp>
    </p:spTree>
    <p:extLst>
      <p:ext uri="{BB962C8B-B14F-4D97-AF65-F5344CB8AC3E}">
        <p14:creationId xmlns:p14="http://schemas.microsoft.com/office/powerpoint/2010/main" val="25569782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E4497-B1C0-88EF-CDDA-B68B1050AB12}"/>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1AF720E-1865-55C7-EBB4-CBBB4466EFF3}"/>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FAD3329B-B970-2864-AFCD-B157FD8527AC}"/>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F6955A08-D857-764C-0AE9-BC9A7F90CF98}"/>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0DAB0F25-EDBD-CC4B-C30A-28865676F84A}"/>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8C838F04-5DFD-34AD-DFED-B6EC6127C4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A3040B80-BE9E-DDE3-D1B5-784B7C01071C}"/>
              </a:ext>
            </a:extLst>
          </p:cNvPr>
          <p:cNvSpPr txBox="1"/>
          <p:nvPr/>
        </p:nvSpPr>
        <p:spPr>
          <a:xfrm>
            <a:off x="622043" y="1005148"/>
            <a:ext cx="10191750" cy="430887"/>
          </a:xfrm>
          <a:prstGeom prst="rect">
            <a:avLst/>
          </a:prstGeom>
          <a:noFill/>
        </p:spPr>
        <p:txBody>
          <a:bodyPr wrap="square" rtlCol="0">
            <a:spAutoFit/>
          </a:bodyPr>
          <a:lstStyle/>
          <a:p>
            <a:r>
              <a:rPr lang="en-US" sz="2200" dirty="0">
                <a:solidFill>
                  <a:srgbClr val="F75442"/>
                </a:solidFill>
                <a:latin typeface="Aptos" panose="020B0004020202020204" pitchFamily="34" charset="0"/>
              </a:rPr>
              <a:t>b. </a:t>
            </a:r>
            <a:r>
              <a:rPr lang="en-US" sz="2200" b="1" dirty="0">
                <a:solidFill>
                  <a:srgbClr val="002060"/>
                </a:solidFill>
                <a:latin typeface="Aptos" panose="020B0004020202020204" pitchFamily="34" charset="0"/>
              </a:rPr>
              <a:t>Preliminary results of Ceemet’s survey</a:t>
            </a:r>
          </a:p>
        </p:txBody>
      </p:sp>
      <p:graphicFrame>
        <p:nvGraphicFramePr>
          <p:cNvPr id="10" name="Chart 9">
            <a:extLst>
              <a:ext uri="{FF2B5EF4-FFF2-40B4-BE49-F238E27FC236}">
                <a16:creationId xmlns:a16="http://schemas.microsoft.com/office/drawing/2014/main" id="{12D70330-F908-E0DE-5472-4F74330CE0F4}"/>
              </a:ext>
            </a:extLst>
          </p:cNvPr>
          <p:cNvGraphicFramePr/>
          <p:nvPr>
            <p:extLst>
              <p:ext uri="{D42A27DB-BD31-4B8C-83A1-F6EECF244321}">
                <p14:modId xmlns:p14="http://schemas.microsoft.com/office/powerpoint/2010/main" val="1085763123"/>
              </p:ext>
            </p:extLst>
          </p:nvPr>
        </p:nvGraphicFramePr>
        <p:xfrm>
          <a:off x="6756799" y="665431"/>
          <a:ext cx="5435201" cy="456801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1C51CE69-4D7D-DE92-2912-E4C63774054E}"/>
              </a:ext>
            </a:extLst>
          </p:cNvPr>
          <p:cNvGraphicFramePr/>
          <p:nvPr>
            <p:extLst>
              <p:ext uri="{D42A27DB-BD31-4B8C-83A1-F6EECF244321}">
                <p14:modId xmlns:p14="http://schemas.microsoft.com/office/powerpoint/2010/main" val="2036926863"/>
              </p:ext>
            </p:extLst>
          </p:nvPr>
        </p:nvGraphicFramePr>
        <p:xfrm>
          <a:off x="184216" y="2544749"/>
          <a:ext cx="6802738" cy="4708201"/>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a:extLst>
              <a:ext uri="{FF2B5EF4-FFF2-40B4-BE49-F238E27FC236}">
                <a16:creationId xmlns:a16="http://schemas.microsoft.com/office/drawing/2014/main" id="{0EB55C1D-21F1-D513-0951-17305104C704}"/>
              </a:ext>
            </a:extLst>
          </p:cNvPr>
          <p:cNvSpPr txBox="1"/>
          <p:nvPr/>
        </p:nvSpPr>
        <p:spPr>
          <a:xfrm>
            <a:off x="8065477" y="4721392"/>
            <a:ext cx="6096000" cy="276999"/>
          </a:xfrm>
          <a:prstGeom prst="rect">
            <a:avLst/>
          </a:prstGeom>
          <a:noFill/>
        </p:spPr>
        <p:txBody>
          <a:bodyPr wrap="square">
            <a:spAutoFit/>
          </a:bodyPr>
          <a:lstStyle/>
          <a:p>
            <a:r>
              <a:rPr lang="en-US" sz="1200" dirty="0"/>
              <a:t>Switzerland &amp; Denmark can be added</a:t>
            </a:r>
            <a:endParaRPr lang="LID4096" sz="1200" dirty="0"/>
          </a:p>
        </p:txBody>
      </p:sp>
    </p:spTree>
    <p:extLst>
      <p:ext uri="{BB962C8B-B14F-4D97-AF65-F5344CB8AC3E}">
        <p14:creationId xmlns:p14="http://schemas.microsoft.com/office/powerpoint/2010/main" val="12587652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06BA8-3D53-D4A1-1CE9-D28DFDE4820B}"/>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E6D0FB9-D2FB-5B38-2CAB-84C02FF27FA4}"/>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836AA296-6892-57AC-A028-9103D757D69C}"/>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5B27BCFB-6993-131B-8871-53C137125987}"/>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039F73A2-156E-22BD-51F8-E54BEEA87058}"/>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52A5DF3D-09B7-3B40-297B-FC9E8D1A8F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B46086B6-78E1-1E22-3DF3-B3CE5BEB7724}"/>
              </a:ext>
            </a:extLst>
          </p:cNvPr>
          <p:cNvSpPr txBox="1"/>
          <p:nvPr/>
        </p:nvSpPr>
        <p:spPr>
          <a:xfrm>
            <a:off x="622043" y="1005148"/>
            <a:ext cx="10191750" cy="430887"/>
          </a:xfrm>
          <a:prstGeom prst="rect">
            <a:avLst/>
          </a:prstGeom>
          <a:noFill/>
        </p:spPr>
        <p:txBody>
          <a:bodyPr wrap="square" rtlCol="0">
            <a:spAutoFit/>
          </a:bodyPr>
          <a:lstStyle/>
          <a:p>
            <a:r>
              <a:rPr lang="en-US" sz="2200" dirty="0">
                <a:solidFill>
                  <a:srgbClr val="F75442"/>
                </a:solidFill>
                <a:latin typeface="Aptos" panose="020B0004020202020204" pitchFamily="34" charset="0"/>
              </a:rPr>
              <a:t>b. </a:t>
            </a:r>
            <a:r>
              <a:rPr lang="en-US" sz="2200" b="1" dirty="0">
                <a:solidFill>
                  <a:srgbClr val="002060"/>
                </a:solidFill>
                <a:latin typeface="Aptos" panose="020B0004020202020204" pitchFamily="34" charset="0"/>
              </a:rPr>
              <a:t>Preliminary results of Ceemet’s survey</a:t>
            </a:r>
          </a:p>
        </p:txBody>
      </p:sp>
      <p:sp>
        <p:nvSpPr>
          <p:cNvPr id="7" name="TextBox 6">
            <a:extLst>
              <a:ext uri="{FF2B5EF4-FFF2-40B4-BE49-F238E27FC236}">
                <a16:creationId xmlns:a16="http://schemas.microsoft.com/office/drawing/2014/main" id="{938B8218-12DB-F651-84B4-C165052C69C5}"/>
              </a:ext>
            </a:extLst>
          </p:cNvPr>
          <p:cNvSpPr txBox="1"/>
          <p:nvPr/>
        </p:nvSpPr>
        <p:spPr>
          <a:xfrm>
            <a:off x="986650" y="2430207"/>
            <a:ext cx="10667281" cy="2031325"/>
          </a:xfrm>
          <a:prstGeom prst="rect">
            <a:avLst/>
          </a:prstGeom>
          <a:noFill/>
        </p:spPr>
        <p:txBody>
          <a:bodyPr wrap="square" rtlCol="0">
            <a:spAutoFit/>
          </a:bodyPr>
          <a:lstStyle/>
          <a:p>
            <a:r>
              <a:rPr lang="en-US" dirty="0"/>
              <a:t>Austria (NACE 32) 200-500: </a:t>
            </a:r>
            <a:r>
              <a:rPr lang="en-GB" dirty="0"/>
              <a:t>AI is not allowed at our company. All tools are restricted from access. </a:t>
            </a:r>
          </a:p>
          <a:p>
            <a:endParaRPr lang="en-US" dirty="0"/>
          </a:p>
          <a:p>
            <a:r>
              <a:rPr lang="en-US" dirty="0"/>
              <a:t>Turkey (NACE 25) 50-250 : </a:t>
            </a:r>
            <a:r>
              <a:rPr lang="en-GB" dirty="0"/>
              <a:t>The evaluation is complete, it is important to establish a commission on artificial intelligence</a:t>
            </a:r>
          </a:p>
          <a:p>
            <a:endParaRPr lang="en-GB" dirty="0"/>
          </a:p>
          <a:p>
            <a:r>
              <a:rPr lang="en-GB" dirty="0"/>
              <a:t>Turkey (NACE 29) 1000: We are making pioneering developments, but the fact that AI services do not yet have the ability to produce output at the desired level hinders or slows down these studies.</a:t>
            </a:r>
            <a:endParaRPr lang="LID4096" dirty="0"/>
          </a:p>
        </p:txBody>
      </p:sp>
      <p:sp>
        <p:nvSpPr>
          <p:cNvPr id="8" name="TextBox 7">
            <a:extLst>
              <a:ext uri="{FF2B5EF4-FFF2-40B4-BE49-F238E27FC236}">
                <a16:creationId xmlns:a16="http://schemas.microsoft.com/office/drawing/2014/main" id="{A204E1F1-175E-3EA6-6D82-CE911E8D8C8C}"/>
              </a:ext>
            </a:extLst>
          </p:cNvPr>
          <p:cNvSpPr txBox="1"/>
          <p:nvPr/>
        </p:nvSpPr>
        <p:spPr>
          <a:xfrm>
            <a:off x="1520389" y="1685999"/>
            <a:ext cx="6709211" cy="369332"/>
          </a:xfrm>
          <a:prstGeom prst="rect">
            <a:avLst/>
          </a:prstGeom>
          <a:noFill/>
        </p:spPr>
        <p:txBody>
          <a:bodyPr wrap="square" rtlCol="0">
            <a:spAutoFit/>
          </a:bodyPr>
          <a:lstStyle/>
          <a:p>
            <a:r>
              <a:rPr lang="en-US" b="1" dirty="0"/>
              <a:t>Q12</a:t>
            </a:r>
            <a:r>
              <a:rPr lang="en-US" dirty="0"/>
              <a:t> Any other comments</a:t>
            </a:r>
            <a:endParaRPr lang="LID4096" dirty="0"/>
          </a:p>
        </p:txBody>
      </p:sp>
    </p:spTree>
    <p:extLst>
      <p:ext uri="{BB962C8B-B14F-4D97-AF65-F5344CB8AC3E}">
        <p14:creationId xmlns:p14="http://schemas.microsoft.com/office/powerpoint/2010/main" val="3885620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89C8C-D235-7850-D6D8-93518A2A6E27}"/>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69FC72CF-DD2D-6AB0-C2F5-0AD7A019404E}"/>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8ED73FFA-1478-BCAA-9D76-11C265EF3847}"/>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2DDC2503-B7EB-5226-41D6-81C11C6C5A4F}"/>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B21B640A-2AE1-A32D-7D65-6651A3846DA5}"/>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C2E77B5C-0D88-BF94-DA1B-4C87BFF668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6660E8BC-8B53-4E59-6E68-6FA69DC12C7F}"/>
              </a:ext>
            </a:extLst>
          </p:cNvPr>
          <p:cNvSpPr txBox="1"/>
          <p:nvPr/>
        </p:nvSpPr>
        <p:spPr>
          <a:xfrm>
            <a:off x="622043" y="1005148"/>
            <a:ext cx="10191750" cy="430887"/>
          </a:xfrm>
          <a:prstGeom prst="rect">
            <a:avLst/>
          </a:prstGeom>
          <a:noFill/>
        </p:spPr>
        <p:txBody>
          <a:bodyPr wrap="square" rtlCol="0">
            <a:spAutoFit/>
          </a:bodyPr>
          <a:lstStyle/>
          <a:p>
            <a:r>
              <a:rPr lang="en-US" sz="2200" dirty="0">
                <a:solidFill>
                  <a:srgbClr val="F75442"/>
                </a:solidFill>
                <a:latin typeface="Aptos" panose="020B0004020202020204" pitchFamily="34" charset="0"/>
              </a:rPr>
              <a:t>b. </a:t>
            </a:r>
            <a:r>
              <a:rPr lang="en-US" sz="2200" b="1" dirty="0">
                <a:solidFill>
                  <a:srgbClr val="002060"/>
                </a:solidFill>
                <a:latin typeface="Aptos" panose="020B0004020202020204" pitchFamily="34" charset="0"/>
              </a:rPr>
              <a:t>Participation of the OSH Campaign on AI</a:t>
            </a:r>
          </a:p>
        </p:txBody>
      </p:sp>
      <p:sp>
        <p:nvSpPr>
          <p:cNvPr id="7" name="TextBox 6">
            <a:extLst>
              <a:ext uri="{FF2B5EF4-FFF2-40B4-BE49-F238E27FC236}">
                <a16:creationId xmlns:a16="http://schemas.microsoft.com/office/drawing/2014/main" id="{68E047EC-9481-2B40-402D-F3B98F709CB0}"/>
              </a:ext>
            </a:extLst>
          </p:cNvPr>
          <p:cNvSpPr txBox="1"/>
          <p:nvPr/>
        </p:nvSpPr>
        <p:spPr>
          <a:xfrm>
            <a:off x="709127" y="1660849"/>
            <a:ext cx="10655559" cy="1754326"/>
          </a:xfrm>
          <a:prstGeom prst="rect">
            <a:avLst/>
          </a:prstGeom>
          <a:noFill/>
        </p:spPr>
        <p:txBody>
          <a:bodyPr wrap="square" rtlCol="0">
            <a:spAutoFit/>
          </a:bodyPr>
          <a:lstStyle/>
          <a:p>
            <a:pPr marL="285750" indent="-285750">
              <a:buClr>
                <a:srgbClr val="F75442"/>
              </a:buClr>
              <a:buFont typeface="Wingdings" panose="05000000000000000000" pitchFamily="2" charset="2"/>
              <a:buChar char="§"/>
            </a:pPr>
            <a:r>
              <a:rPr lang="en-GB" dirty="0">
                <a:solidFill>
                  <a:srgbClr val="002060"/>
                </a:solidFill>
                <a:latin typeface="Aptos" panose="020B0004020202020204" pitchFamily="34" charset="0"/>
                <a:ea typeface="Aptos" panose="020B0004020202020204" pitchFamily="34" charset="0"/>
                <a:cs typeface="Aptos" panose="020B0004020202020204" pitchFamily="34" charset="0"/>
              </a:rPr>
              <a:t>T</a:t>
            </a:r>
            <a:r>
              <a:rPr lang="en-GB" sz="1800" dirty="0">
                <a:solidFill>
                  <a:srgbClr val="002060"/>
                </a:solidFill>
                <a:effectLst/>
                <a:latin typeface="Aptos" panose="020B0004020202020204" pitchFamily="34" charset="0"/>
                <a:ea typeface="Aptos" panose="020B0004020202020204" pitchFamily="34" charset="0"/>
                <a:cs typeface="Aptos" panose="020B0004020202020204" pitchFamily="34" charset="0"/>
              </a:rPr>
              <a:t>opic </a:t>
            </a:r>
            <a:r>
              <a:rPr lang="en-GB" sz="1800" b="1" dirty="0">
                <a:solidFill>
                  <a:srgbClr val="002060"/>
                </a:solidFill>
                <a:effectLst/>
                <a:latin typeface="Aptos" panose="020B0004020202020204" pitchFamily="34" charset="0"/>
                <a:ea typeface="Aptos" panose="020B0004020202020204" pitchFamily="34" charset="0"/>
                <a:cs typeface="Aptos" panose="020B0004020202020204" pitchFamily="34" charset="0"/>
              </a:rPr>
              <a:t>''Workers management through AI‘’</a:t>
            </a:r>
          </a:p>
          <a:p>
            <a:pPr>
              <a:buClr>
                <a:srgbClr val="F75442"/>
              </a:buClr>
            </a:pPr>
            <a:endParaRPr lang="en-GB" sz="18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marL="285750" indent="-285750">
              <a:buClr>
                <a:srgbClr val="F75442"/>
              </a:buClr>
              <a:buFont typeface="Wingdings" panose="05000000000000000000" pitchFamily="2" charset="2"/>
              <a:buChar char="§"/>
            </a:pPr>
            <a:r>
              <a:rPr lang="en-GB" dirty="0">
                <a:solidFill>
                  <a:srgbClr val="002060"/>
                </a:solidFill>
                <a:latin typeface="Aptos" panose="020B0004020202020204" pitchFamily="34" charset="0"/>
                <a:ea typeface="Times New Roman" panose="02020603050405020304" pitchFamily="18" charset="0"/>
                <a:cs typeface="Aptos" panose="020B0004020202020204" pitchFamily="34" charset="0"/>
              </a:rPr>
              <a:t>F</a:t>
            </a:r>
            <a:r>
              <a:rPr lang="en-GB" sz="1800" dirty="0">
                <a:solidFill>
                  <a:srgbClr val="002060"/>
                </a:solidFill>
                <a:effectLst/>
                <a:latin typeface="Aptos" panose="020B0004020202020204" pitchFamily="34" charset="0"/>
                <a:ea typeface="Times New Roman" panose="02020603050405020304" pitchFamily="18" charset="0"/>
                <a:cs typeface="Aptos" panose="020B0004020202020204" pitchFamily="34" charset="0"/>
              </a:rPr>
              <a:t>rom February and May 2025 </a:t>
            </a:r>
          </a:p>
          <a:p>
            <a:pPr marL="285750" indent="-285750">
              <a:buClr>
                <a:srgbClr val="F75442"/>
              </a:buClr>
              <a:buFont typeface="Wingdings" panose="05000000000000000000" pitchFamily="2" charset="2"/>
              <a:buChar char="§"/>
            </a:pPr>
            <a:endParaRPr lang="en-GB" sz="1800" dirty="0">
              <a:solidFill>
                <a:srgbClr val="002060"/>
              </a:solidFill>
              <a:effectLst/>
              <a:latin typeface="Aptos" panose="020B0004020202020204" pitchFamily="34" charset="0"/>
              <a:ea typeface="Times New Roman" panose="02020603050405020304" pitchFamily="18" charset="0"/>
              <a:cs typeface="Aptos" panose="020B0004020202020204" pitchFamily="34" charset="0"/>
            </a:endParaRPr>
          </a:p>
          <a:p>
            <a:pPr>
              <a:buClr>
                <a:srgbClr val="F75442"/>
              </a:buClr>
            </a:pPr>
            <a:endParaRPr lang="en-GB" dirty="0">
              <a:solidFill>
                <a:srgbClr val="002060"/>
              </a:solidFill>
              <a:latin typeface="Aptos" panose="020B0004020202020204" pitchFamily="34" charset="0"/>
            </a:endParaRPr>
          </a:p>
          <a:p>
            <a:pPr>
              <a:buClr>
                <a:srgbClr val="F75442"/>
              </a:buClr>
            </a:pPr>
            <a:endParaRPr lang="LID4096" dirty="0">
              <a:solidFill>
                <a:srgbClr val="002060"/>
              </a:solidFill>
            </a:endParaRPr>
          </a:p>
        </p:txBody>
      </p:sp>
    </p:spTree>
    <p:extLst>
      <p:ext uri="{BB962C8B-B14F-4D97-AF65-F5344CB8AC3E}">
        <p14:creationId xmlns:p14="http://schemas.microsoft.com/office/powerpoint/2010/main" val="13930727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10856-D5C7-EBB6-5B08-4B4C6766A10B}"/>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B38F66A-7E78-3F5E-4D7C-30CD432C54A8}"/>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r>
              <a:rPr lang="en-GB" sz="2200" dirty="0">
                <a:solidFill>
                  <a:srgbClr val="F75442"/>
                </a:solidFill>
              </a:rPr>
              <a:t>a. </a:t>
            </a:r>
            <a:r>
              <a:rPr lang="en-GB" sz="2200" dirty="0">
                <a:solidFill>
                  <a:srgbClr val="002060"/>
                </a:solidFill>
              </a:rPr>
              <a:t>Next meeting</a:t>
            </a:r>
          </a:p>
        </p:txBody>
      </p:sp>
      <p:sp>
        <p:nvSpPr>
          <p:cNvPr id="9" name="Title 1">
            <a:extLst>
              <a:ext uri="{FF2B5EF4-FFF2-40B4-BE49-F238E27FC236}">
                <a16:creationId xmlns:a16="http://schemas.microsoft.com/office/drawing/2014/main" id="{FA626603-C2D8-1A52-0161-8F62B017BBF7}"/>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4. A.O.B</a:t>
            </a:r>
          </a:p>
        </p:txBody>
      </p:sp>
      <p:sp>
        <p:nvSpPr>
          <p:cNvPr id="4" name="TextBox 3">
            <a:extLst>
              <a:ext uri="{FF2B5EF4-FFF2-40B4-BE49-F238E27FC236}">
                <a16:creationId xmlns:a16="http://schemas.microsoft.com/office/drawing/2014/main" id="{CA12B12E-A554-7BCA-DD0A-AAF658281A2F}"/>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0D028FAF-644D-E96E-8EE4-A6AD955B2D1B}"/>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729081C4-9096-F384-E1F8-80699E3866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Tree>
    <p:extLst>
      <p:ext uri="{BB962C8B-B14F-4D97-AF65-F5344CB8AC3E}">
        <p14:creationId xmlns:p14="http://schemas.microsoft.com/office/powerpoint/2010/main" val="15675081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CAC495-FF9A-F302-EEEC-7DA4C8E83376}"/>
              </a:ext>
            </a:extLst>
          </p:cNvPr>
          <p:cNvSpPr txBox="1"/>
          <p:nvPr/>
        </p:nvSpPr>
        <p:spPr>
          <a:xfrm>
            <a:off x="3800669" y="3190875"/>
            <a:ext cx="4590661" cy="1077218"/>
          </a:xfrm>
          <a:prstGeom prst="rect">
            <a:avLst/>
          </a:prstGeom>
          <a:noFill/>
        </p:spPr>
        <p:txBody>
          <a:bodyPr wrap="square" rtlCol="0">
            <a:spAutoFit/>
          </a:bodyPr>
          <a:lstStyle/>
          <a:p>
            <a:pPr algn="ctr"/>
            <a:r>
              <a:rPr lang="en-GB" sz="3200" dirty="0">
                <a:solidFill>
                  <a:srgbClr val="002060"/>
                </a:solidFill>
              </a:rPr>
              <a:t>Thank you for your attention</a:t>
            </a:r>
            <a:endParaRPr lang="en-BE" sz="3200" dirty="0">
              <a:solidFill>
                <a:srgbClr val="002060"/>
              </a:solidFill>
            </a:endParaRPr>
          </a:p>
        </p:txBody>
      </p:sp>
      <p:sp>
        <p:nvSpPr>
          <p:cNvPr id="3" name="Rectangle 2">
            <a:extLst>
              <a:ext uri="{FF2B5EF4-FFF2-40B4-BE49-F238E27FC236}">
                <a16:creationId xmlns:a16="http://schemas.microsoft.com/office/drawing/2014/main" id="{F5956CA1-C2A7-27B0-D58A-637527DF0BDA}"/>
              </a:ext>
            </a:extLst>
          </p:cNvPr>
          <p:cNvSpPr/>
          <p:nvPr/>
        </p:nvSpPr>
        <p:spPr>
          <a:xfrm>
            <a:off x="0" y="6176962"/>
            <a:ext cx="12192000" cy="681038"/>
          </a:xfrm>
          <a:prstGeom prst="rect">
            <a:avLst/>
          </a:prstGeom>
          <a:solidFill>
            <a:srgbClr val="541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TextBox 3">
            <a:extLst>
              <a:ext uri="{FF2B5EF4-FFF2-40B4-BE49-F238E27FC236}">
                <a16:creationId xmlns:a16="http://schemas.microsoft.com/office/drawing/2014/main" id="{A4A82C68-5D28-705A-3671-DEC54595CB2F}"/>
              </a:ext>
            </a:extLst>
          </p:cNvPr>
          <p:cNvSpPr txBox="1"/>
          <p:nvPr/>
        </p:nvSpPr>
        <p:spPr>
          <a:xfrm>
            <a:off x="295962" y="618699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F1451DB0-674B-63F1-1E4D-0D6446A35E86}"/>
              </a:ext>
            </a:extLst>
          </p:cNvPr>
          <p:cNvSpPr txBox="1"/>
          <p:nvPr/>
        </p:nvSpPr>
        <p:spPr>
          <a:xfrm>
            <a:off x="2096771" y="625012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93B05A9-A0B4-C3CD-369B-20C2436C1921}"/>
              </a:ext>
            </a:extLst>
          </p:cNvPr>
          <p:cNvSpPr txBox="1"/>
          <p:nvPr/>
        </p:nvSpPr>
        <p:spPr>
          <a:xfrm>
            <a:off x="7860547" y="6231089"/>
            <a:ext cx="4469363" cy="830997"/>
          </a:xfrm>
          <a:prstGeom prst="rect">
            <a:avLst/>
          </a:prstGeom>
          <a:noFill/>
        </p:spPr>
        <p:txBody>
          <a:bodyPr wrap="square" rtlCol="0">
            <a:spAutoFit/>
          </a:bodyPr>
          <a:lstStyle/>
          <a:p>
            <a:pPr marL="342900" lvl="0" indent="-342900">
              <a:buClr>
                <a:srgbClr val="5414E3"/>
              </a:buClr>
              <a:buFont typeface="Symbol" panose="05050102010706020507" pitchFamily="18" charset="2"/>
              <a:buChar char=""/>
            </a:pPr>
            <a:r>
              <a:rPr lang="en-GB" sz="1000" spc="135" dirty="0">
                <a:solidFill>
                  <a:schemeClr val="bg1"/>
                </a:solidFill>
                <a:effectLst/>
                <a:latin typeface="Calibri" panose="020F0502020204030204" pitchFamily="34" charset="0"/>
                <a:ea typeface="Arial Unicode MS"/>
                <a:cs typeface="Calibri" panose="020F0502020204030204" pitchFamily="34" charset="0"/>
              </a:rPr>
              <a:t>200 000 Companies</a:t>
            </a:r>
            <a:endParaRPr lang="en-BE" sz="1000" dirty="0">
              <a:solidFill>
                <a:schemeClr val="bg1"/>
              </a:solidFill>
              <a:effectLst/>
              <a:latin typeface="Calibri" panose="020F0502020204030204" pitchFamily="34" charset="0"/>
              <a:ea typeface="Calibri" panose="020F0502020204030204" pitchFamily="34" charset="0"/>
            </a:endParaRPr>
          </a:p>
          <a:p>
            <a:pPr marL="342900" lvl="0" indent="-342900">
              <a:buClr>
                <a:srgbClr val="5414E3"/>
              </a:buClr>
              <a:buFont typeface="Symbol" panose="05050102010706020507" pitchFamily="18" charset="2"/>
              <a:buChar char=""/>
            </a:pPr>
            <a:r>
              <a:rPr lang="en-GB" sz="1000" cap="all" spc="135" dirty="0">
                <a:solidFill>
                  <a:schemeClr val="bg1"/>
                </a:solidFill>
                <a:effectLst/>
                <a:latin typeface="Calibri" panose="020F0502020204030204" pitchFamily="34" charset="0"/>
                <a:ea typeface="Arial Unicode MS"/>
                <a:cs typeface="Calibri" panose="020F0502020204030204" pitchFamily="34" charset="0"/>
              </a:rPr>
              <a:t>17M </a:t>
            </a:r>
            <a:r>
              <a:rPr lang="en-GB" sz="1000" spc="135" dirty="0">
                <a:solidFill>
                  <a:schemeClr val="bg1"/>
                </a:solidFill>
                <a:effectLst/>
                <a:latin typeface="Calibri" panose="020F0502020204030204" pitchFamily="34" charset="0"/>
                <a:ea typeface="Arial Unicode MS"/>
                <a:cs typeface="Calibri" panose="020F0502020204030204" pitchFamily="34" charset="0"/>
              </a:rPr>
              <a:t>Direct</a:t>
            </a:r>
            <a:r>
              <a:rPr lang="en-GB" sz="1000" cap="all" spc="135" dirty="0">
                <a:solidFill>
                  <a:schemeClr val="bg1"/>
                </a:solidFill>
                <a:effectLst/>
                <a:latin typeface="Calibri" panose="020F0502020204030204" pitchFamily="34" charset="0"/>
                <a:ea typeface="Arial Unicode MS"/>
                <a:cs typeface="Calibri" panose="020F0502020204030204" pitchFamily="34" charset="0"/>
              </a:rPr>
              <a:t> &amp; 35M </a:t>
            </a:r>
            <a:r>
              <a:rPr lang="en-GB" sz="1000" spc="135" dirty="0">
                <a:solidFill>
                  <a:schemeClr val="bg1"/>
                </a:solidFill>
                <a:effectLst/>
                <a:latin typeface="Calibri" panose="020F0502020204030204" pitchFamily="34" charset="0"/>
                <a:ea typeface="Arial Unicode MS"/>
                <a:cs typeface="Calibri" panose="020F0502020204030204" pitchFamily="34" charset="0"/>
              </a:rPr>
              <a:t>incl. Indirect jobs</a:t>
            </a:r>
            <a:endParaRPr lang="en-BE" sz="1000" dirty="0">
              <a:solidFill>
                <a:schemeClr val="bg1"/>
              </a:solidFill>
              <a:effectLst/>
              <a:latin typeface="Calibri" panose="020F0502020204030204" pitchFamily="34" charset="0"/>
              <a:ea typeface="Calibri" panose="020F0502020204030204" pitchFamily="34" charset="0"/>
            </a:endParaRPr>
          </a:p>
          <a:p>
            <a:pPr marL="342900" lvl="0" indent="-342900">
              <a:buClr>
                <a:srgbClr val="5414E3"/>
              </a:buClr>
              <a:buFont typeface="Symbol" panose="05050102010706020507" pitchFamily="18" charset="2"/>
              <a:buChar char=""/>
            </a:pPr>
            <a:r>
              <a:rPr lang="en-GB" sz="1000" spc="135" dirty="0">
                <a:solidFill>
                  <a:schemeClr val="bg1"/>
                </a:solidFill>
                <a:effectLst/>
                <a:latin typeface="Calibri" panose="020F0502020204030204" pitchFamily="34" charset="0"/>
                <a:ea typeface="Arial Unicode MS"/>
                <a:cs typeface="Calibri" panose="020F0502020204030204" pitchFamily="34" charset="0"/>
              </a:rPr>
              <a:t>EU Social Partner</a:t>
            </a:r>
            <a:endParaRPr lang="en-BE" sz="1000" dirty="0">
              <a:solidFill>
                <a:schemeClr val="bg1"/>
              </a:solidFill>
              <a:effectLst/>
              <a:latin typeface="Calibri" panose="020F0502020204030204" pitchFamily="34" charset="0"/>
              <a:ea typeface="Calibri" panose="020F0502020204030204" pitchFamily="34" charset="0"/>
            </a:endParaRPr>
          </a:p>
          <a:p>
            <a:endParaRPr lang="en-BE" dirty="0"/>
          </a:p>
        </p:txBody>
      </p:sp>
      <p:sp>
        <p:nvSpPr>
          <p:cNvPr id="8" name="Rectangle 7">
            <a:extLst>
              <a:ext uri="{FF2B5EF4-FFF2-40B4-BE49-F238E27FC236}">
                <a16:creationId xmlns:a16="http://schemas.microsoft.com/office/drawing/2014/main" id="{5C7ACDC9-A100-0D4A-9A95-413E5BB063D8}"/>
              </a:ext>
            </a:extLst>
          </p:cNvPr>
          <p:cNvSpPr/>
          <p:nvPr/>
        </p:nvSpPr>
        <p:spPr>
          <a:xfrm>
            <a:off x="0" y="0"/>
            <a:ext cx="12192000" cy="1752600"/>
          </a:xfrm>
          <a:prstGeom prst="rect">
            <a:avLst/>
          </a:prstGeom>
          <a:blipFill dpi="0" rotWithShape="1">
            <a:blip r:embed="rId2">
              <a:alphaModFix amt="35000"/>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1613593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2FE2587A-1B36-4EEC-A752-44F015121004}"/>
              </a:ext>
            </a:extLst>
          </p:cNvPr>
          <p:cNvSpPr>
            <a:spLocks noGrp="1"/>
          </p:cNvSpPr>
          <p:nvPr>
            <p:ph idx="1"/>
          </p:nvPr>
        </p:nvSpPr>
        <p:spPr>
          <a:xfrm>
            <a:off x="961053" y="1234612"/>
            <a:ext cx="10991461" cy="5021087"/>
          </a:xfrm>
        </p:spPr>
        <p:txBody>
          <a:bodyPr>
            <a:normAutofit/>
          </a:bodyPr>
          <a:lstStyle/>
          <a:p>
            <a:pPr marL="0" indent="0">
              <a:lnSpc>
                <a:spcPct val="110000"/>
              </a:lnSpc>
              <a:spcBef>
                <a:spcPts val="300"/>
              </a:spcBef>
              <a:spcAft>
                <a:spcPts val="300"/>
              </a:spcAft>
              <a:buClr>
                <a:srgbClr val="F75442"/>
              </a:buClr>
              <a:buNone/>
            </a:pPr>
            <a:r>
              <a:rPr lang="en-GB" b="1" spc="-15" dirty="0">
                <a:solidFill>
                  <a:srgbClr val="002060"/>
                </a:solidFill>
                <a:effectLst/>
                <a:latin typeface="Aptos" panose="020B0004020202020204" pitchFamily="34" charset="0"/>
                <a:ea typeface="Arial Unicode MS"/>
                <a:cs typeface="Aptos" panose="020B0004020202020204" pitchFamily="34" charset="0"/>
              </a:rPr>
              <a:t>Item 1 – What are the last update on AI at EU level?</a:t>
            </a:r>
            <a:endParaRPr lang="en-GB" dirty="0">
              <a:solidFill>
                <a:srgbClr val="002060"/>
              </a:solidFill>
              <a:effectLst/>
              <a:latin typeface="Aptos" panose="020B0004020202020204" pitchFamily="34" charset="0"/>
              <a:ea typeface="Aptos" panose="020B0004020202020204" pitchFamily="34" charset="0"/>
            </a:endParaRPr>
          </a:p>
          <a:p>
            <a:pPr marL="0" indent="0">
              <a:lnSpc>
                <a:spcPct val="110000"/>
              </a:lnSpc>
              <a:spcBef>
                <a:spcPts val="300"/>
              </a:spcBef>
              <a:spcAft>
                <a:spcPts val="300"/>
              </a:spcAft>
              <a:buClr>
                <a:srgbClr val="F75442"/>
              </a:buClr>
              <a:buNone/>
            </a:pPr>
            <a:r>
              <a:rPr lang="en-GB" b="1" spc="-15" dirty="0">
                <a:solidFill>
                  <a:srgbClr val="002060"/>
                </a:solidFill>
                <a:effectLst/>
                <a:latin typeface="Aptos" panose="020B0004020202020204" pitchFamily="34" charset="0"/>
                <a:ea typeface="Arial Unicode MS"/>
                <a:cs typeface="Aptos" panose="020B0004020202020204" pitchFamily="34" charset="0"/>
              </a:rPr>
              <a:t>Item 2 – What has your organisation been doing on AI? </a:t>
            </a:r>
            <a:endParaRPr lang="en-GB" dirty="0">
              <a:solidFill>
                <a:srgbClr val="002060"/>
              </a:solidFill>
              <a:effectLst/>
              <a:latin typeface="Aptos" panose="020B0004020202020204" pitchFamily="34" charset="0"/>
              <a:ea typeface="Aptos" panose="020B0004020202020204" pitchFamily="34" charset="0"/>
            </a:endParaRPr>
          </a:p>
          <a:p>
            <a:pPr marL="0" indent="0">
              <a:lnSpc>
                <a:spcPct val="110000"/>
              </a:lnSpc>
              <a:spcBef>
                <a:spcPts val="300"/>
              </a:spcBef>
              <a:spcAft>
                <a:spcPts val="300"/>
              </a:spcAft>
              <a:buClr>
                <a:srgbClr val="F75442"/>
              </a:buClr>
              <a:buNone/>
            </a:pPr>
            <a:r>
              <a:rPr lang="en-GB" b="1" spc="-15" dirty="0">
                <a:solidFill>
                  <a:srgbClr val="002060"/>
                </a:solidFill>
                <a:effectLst/>
                <a:latin typeface="Aptos" panose="020B0004020202020204" pitchFamily="34" charset="0"/>
                <a:ea typeface="Arial Unicode MS"/>
                <a:cs typeface="Aptos" panose="020B0004020202020204" pitchFamily="34" charset="0"/>
              </a:rPr>
              <a:t>Item 3 – How does Ceemet position itself on AI?</a:t>
            </a:r>
            <a:endParaRPr lang="en-GB" dirty="0">
              <a:solidFill>
                <a:srgbClr val="002060"/>
              </a:solidFill>
              <a:effectLst/>
              <a:latin typeface="Aptos" panose="020B0004020202020204" pitchFamily="34" charset="0"/>
              <a:ea typeface="Aptos" panose="020B0004020202020204" pitchFamily="34" charset="0"/>
            </a:endParaRPr>
          </a:p>
          <a:p>
            <a:pPr marL="0" indent="0">
              <a:lnSpc>
                <a:spcPct val="110000"/>
              </a:lnSpc>
              <a:spcBef>
                <a:spcPts val="300"/>
              </a:spcBef>
              <a:spcAft>
                <a:spcPts val="300"/>
              </a:spcAft>
              <a:buClr>
                <a:srgbClr val="F75442"/>
              </a:buClr>
              <a:buNone/>
            </a:pPr>
            <a:r>
              <a:rPr lang="en-GB" b="1" spc="-15" dirty="0">
                <a:solidFill>
                  <a:srgbClr val="002060"/>
                </a:solidFill>
                <a:effectLst/>
                <a:latin typeface="Aptos" panose="020B0004020202020204" pitchFamily="34" charset="0"/>
                <a:ea typeface="Arial Unicode MS"/>
                <a:cs typeface="Aptos" panose="020B0004020202020204" pitchFamily="34" charset="0"/>
              </a:rPr>
              <a:t>Item 4 - A.O.B. </a:t>
            </a:r>
            <a:endParaRPr lang="en-GB" dirty="0">
              <a:solidFill>
                <a:srgbClr val="002060"/>
              </a:solidFill>
              <a:effectLst/>
              <a:latin typeface="Aptos" panose="020B0004020202020204" pitchFamily="34" charset="0"/>
              <a:ea typeface="Aptos" panose="020B0004020202020204" pitchFamily="34" charset="0"/>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089ACACF-3701-4020-812E-7C2EB73EFE37}"/>
              </a:ext>
            </a:extLst>
          </p:cNvPr>
          <p:cNvSpPr txBox="1">
            <a:spLocks/>
          </p:cNvSpPr>
          <p:nvPr/>
        </p:nvSpPr>
        <p:spPr>
          <a:xfrm>
            <a:off x="578496" y="201211"/>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AGENDA</a:t>
            </a:r>
          </a:p>
        </p:txBody>
      </p:sp>
      <p:sp>
        <p:nvSpPr>
          <p:cNvPr id="4" name="TextBox 3">
            <a:extLst>
              <a:ext uri="{FF2B5EF4-FFF2-40B4-BE49-F238E27FC236}">
                <a16:creationId xmlns:a16="http://schemas.microsoft.com/office/drawing/2014/main" id="{D58667E5-8FED-555D-4A72-842B92775CFC}"/>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A83B518A-6D7C-74B3-BB39-017614018B5A}"/>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F0CC36B9-2DA9-1A54-0CFE-716674D0F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Tree>
    <p:extLst>
      <p:ext uri="{BB962C8B-B14F-4D97-AF65-F5344CB8AC3E}">
        <p14:creationId xmlns:p14="http://schemas.microsoft.com/office/powerpoint/2010/main" val="16064702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2FE2587A-1B36-4EEC-A752-44F015121004}"/>
              </a:ext>
            </a:extLst>
          </p:cNvPr>
          <p:cNvSpPr>
            <a:spLocks noGrp="1"/>
          </p:cNvSpPr>
          <p:nvPr>
            <p:ph idx="1"/>
          </p:nvPr>
        </p:nvSpPr>
        <p:spPr>
          <a:xfrm>
            <a:off x="961053" y="1255363"/>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lvl="0">
              <a:lnSpc>
                <a:spcPct val="110000"/>
              </a:lnSpc>
              <a:spcBef>
                <a:spcPts val="300"/>
              </a:spcBef>
              <a:spcAft>
                <a:spcPts val="300"/>
              </a:spcAft>
              <a:buClr>
                <a:srgbClr val="F75442"/>
              </a:buClr>
              <a:buFont typeface="Wingdings" panose="05000000000000000000" pitchFamily="2" charset="2"/>
              <a:buChar char="§"/>
            </a:pPr>
            <a:r>
              <a:rPr lang="en-GB" sz="2200" dirty="0">
                <a:solidFill>
                  <a:srgbClr val="002060"/>
                </a:solidFill>
                <a:latin typeface="Aptos" panose="020B0004020202020204" pitchFamily="34" charset="0"/>
              </a:rPr>
              <a:t>AI Act </a:t>
            </a:r>
          </a:p>
          <a:p>
            <a:pPr lvl="0">
              <a:lnSpc>
                <a:spcPct val="110000"/>
              </a:lnSpc>
              <a:spcBef>
                <a:spcPts val="300"/>
              </a:spcBef>
              <a:spcAft>
                <a:spcPts val="300"/>
              </a:spcAft>
              <a:buClr>
                <a:srgbClr val="F75442"/>
              </a:buClr>
              <a:buFont typeface="Wingdings" panose="05000000000000000000" pitchFamily="2" charset="2"/>
              <a:buChar char="§"/>
            </a:pPr>
            <a:r>
              <a:rPr lang="en-GB" sz="2200" dirty="0">
                <a:solidFill>
                  <a:srgbClr val="002060"/>
                </a:solidFill>
                <a:latin typeface="Aptos" panose="020B0004020202020204" pitchFamily="34" charset="0"/>
              </a:rPr>
              <a:t>New EU Commission</a:t>
            </a:r>
          </a:p>
          <a:p>
            <a:pPr lvl="0">
              <a:lnSpc>
                <a:spcPct val="110000"/>
              </a:lnSpc>
              <a:spcBef>
                <a:spcPts val="300"/>
              </a:spcBef>
              <a:spcAft>
                <a:spcPts val="300"/>
              </a:spcAft>
              <a:buClr>
                <a:srgbClr val="F75442"/>
              </a:buClr>
              <a:buFont typeface="Wingdings" panose="05000000000000000000" pitchFamily="2" charset="2"/>
              <a:buChar char="§"/>
            </a:pPr>
            <a:r>
              <a:rPr lang="en-GB" sz="2200" dirty="0">
                <a:solidFill>
                  <a:srgbClr val="002060"/>
                </a:solidFill>
                <a:latin typeface="Aptos" panose="020B0004020202020204" pitchFamily="34" charset="0"/>
              </a:rPr>
              <a:t>EESC</a:t>
            </a:r>
          </a:p>
          <a:p>
            <a:pPr lvl="0">
              <a:lnSpc>
                <a:spcPct val="110000"/>
              </a:lnSpc>
              <a:spcBef>
                <a:spcPts val="300"/>
              </a:spcBef>
              <a:spcAft>
                <a:spcPts val="300"/>
              </a:spcAft>
              <a:buClr>
                <a:srgbClr val="F75442"/>
              </a:buClr>
              <a:buFont typeface="Wingdings" panose="05000000000000000000" pitchFamily="2" charset="2"/>
              <a:buChar char="§"/>
            </a:pPr>
            <a:r>
              <a:rPr lang="en-GB" sz="2200" dirty="0">
                <a:solidFill>
                  <a:srgbClr val="002060"/>
                </a:solidFill>
                <a:latin typeface="Aptos" panose="020B0004020202020204" pitchFamily="34" charset="0"/>
              </a:rPr>
              <a:t>Trade Unions reactions</a:t>
            </a:r>
          </a:p>
          <a:p>
            <a:pPr lvl="0">
              <a:lnSpc>
                <a:spcPct val="110000"/>
              </a:lnSpc>
              <a:spcBef>
                <a:spcPts val="300"/>
              </a:spcBef>
              <a:spcAft>
                <a:spcPts val="300"/>
              </a:spcAft>
              <a:buClr>
                <a:srgbClr val="F75442"/>
              </a:buClr>
              <a:buFont typeface="Wingdings" panose="05000000000000000000" pitchFamily="2" charset="2"/>
              <a:buChar char="§"/>
            </a:pPr>
            <a:endParaRPr lang="en-GB" sz="2200" dirty="0">
              <a:solidFill>
                <a:srgbClr val="002060"/>
              </a:solidFill>
              <a:latin typeface="Aptos" panose="020B0004020202020204" pitchFamily="34" charset="0"/>
            </a:endParaRPr>
          </a:p>
          <a:p>
            <a:pPr marL="0" lvl="0" indent="0">
              <a:lnSpc>
                <a:spcPct val="110000"/>
              </a:lnSpc>
              <a:spcBef>
                <a:spcPts val="300"/>
              </a:spcBef>
              <a:spcAft>
                <a:spcPts val="300"/>
              </a:spcAft>
              <a:buClr>
                <a:srgbClr val="F75442"/>
              </a:buClr>
              <a:buNone/>
            </a:pPr>
            <a:r>
              <a:rPr lang="en-GB" sz="2200" dirty="0">
                <a:solidFill>
                  <a:srgbClr val="002060"/>
                </a:solidFill>
                <a:latin typeface="Aptos" panose="020B0004020202020204" pitchFamily="34" charset="0"/>
              </a:rPr>
              <a:t>            The need of </a:t>
            </a:r>
            <a:r>
              <a:rPr lang="en-GB" sz="2200" dirty="0" err="1">
                <a:solidFill>
                  <a:srgbClr val="002060"/>
                </a:solidFill>
                <a:latin typeface="Aptos" panose="020B0004020202020204" pitchFamily="34" charset="0"/>
              </a:rPr>
              <a:t>Employers’reaction</a:t>
            </a:r>
            <a:endParaRPr lang="en-GB" sz="2200" dirty="0">
              <a:solidFill>
                <a:srgbClr val="002060"/>
              </a:solidFill>
              <a:latin typeface="Aptos" panose="020B0004020202020204" pitchFamily="34" charset="0"/>
            </a:endParaRPr>
          </a:p>
        </p:txBody>
      </p:sp>
      <p:sp>
        <p:nvSpPr>
          <p:cNvPr id="9" name="Title 1">
            <a:extLst>
              <a:ext uri="{FF2B5EF4-FFF2-40B4-BE49-F238E27FC236}">
                <a16:creationId xmlns:a16="http://schemas.microsoft.com/office/drawing/2014/main" id="{089ACACF-3701-4020-812E-7C2EB73EFE37}"/>
              </a:ext>
            </a:extLst>
          </p:cNvPr>
          <p:cNvSpPr txBox="1">
            <a:spLocks/>
          </p:cNvSpPr>
          <p:nvPr/>
        </p:nvSpPr>
        <p:spPr>
          <a:xfrm>
            <a:off x="578496" y="201211"/>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1. What are the last update on AI at EU level?</a:t>
            </a:r>
          </a:p>
        </p:txBody>
      </p:sp>
      <p:sp>
        <p:nvSpPr>
          <p:cNvPr id="4" name="TextBox 3">
            <a:extLst>
              <a:ext uri="{FF2B5EF4-FFF2-40B4-BE49-F238E27FC236}">
                <a16:creationId xmlns:a16="http://schemas.microsoft.com/office/drawing/2014/main" id="{D58667E5-8FED-555D-4A72-842B92775CFC}"/>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A83B518A-6D7C-74B3-BB39-017614018B5A}"/>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326505D5-59A6-7052-925C-550801C693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pic>
        <p:nvPicPr>
          <p:cNvPr id="8" name="Graphic 7" descr="Arrow Right with solid fill">
            <a:extLst>
              <a:ext uri="{FF2B5EF4-FFF2-40B4-BE49-F238E27FC236}">
                <a16:creationId xmlns:a16="http://schemas.microsoft.com/office/drawing/2014/main" id="{FF07532B-03AB-F16E-C4DF-7DB2D1DAAA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1053" y="3834881"/>
            <a:ext cx="695130" cy="695130"/>
          </a:xfrm>
          <a:prstGeom prst="rect">
            <a:avLst/>
          </a:prstGeom>
        </p:spPr>
      </p:pic>
      <p:pic>
        <p:nvPicPr>
          <p:cNvPr id="11" name="Graphic 10" descr="Volume with solid fill">
            <a:extLst>
              <a:ext uri="{FF2B5EF4-FFF2-40B4-BE49-F238E27FC236}">
                <a16:creationId xmlns:a16="http://schemas.microsoft.com/office/drawing/2014/main" id="{D5B53C60-71BB-7C48-9B14-BA9CF26F962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45690" y="2394307"/>
            <a:ext cx="914400" cy="914400"/>
          </a:xfrm>
          <a:prstGeom prst="rect">
            <a:avLst/>
          </a:prstGeom>
        </p:spPr>
      </p:pic>
    </p:spTree>
    <p:extLst>
      <p:ext uri="{BB962C8B-B14F-4D97-AF65-F5344CB8AC3E}">
        <p14:creationId xmlns:p14="http://schemas.microsoft.com/office/powerpoint/2010/main" val="2649326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FDB39-D467-6D34-2C4A-C6BE9D0D3931}"/>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B2FA034-05B3-1F73-DBA3-CA6CA517B514}"/>
              </a:ext>
            </a:extLst>
          </p:cNvPr>
          <p:cNvSpPr>
            <a:spLocks noGrp="1"/>
          </p:cNvSpPr>
          <p:nvPr>
            <p:ph idx="1"/>
          </p:nvPr>
        </p:nvSpPr>
        <p:spPr>
          <a:xfrm>
            <a:off x="961053" y="1255363"/>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latin typeface="Aptos" panose="020B0004020202020204" pitchFamily="34" charset="0"/>
            </a:endParaRPr>
          </a:p>
          <a:p>
            <a:pPr marL="0" lvl="0" indent="0">
              <a:lnSpc>
                <a:spcPct val="110000"/>
              </a:lnSpc>
              <a:spcBef>
                <a:spcPts val="300"/>
              </a:spcBef>
              <a:spcAft>
                <a:spcPts val="300"/>
              </a:spcAft>
              <a:buClr>
                <a:srgbClr val="F75442"/>
              </a:buClr>
              <a:buNone/>
            </a:pPr>
            <a:r>
              <a:rPr lang="en-GB" sz="2200" dirty="0">
                <a:solidFill>
                  <a:srgbClr val="F75442"/>
                </a:solidFill>
                <a:latin typeface="Aptos" panose="020B0004020202020204" pitchFamily="34" charset="0"/>
              </a:rPr>
              <a:t>a.	</a:t>
            </a:r>
            <a:r>
              <a:rPr lang="en-GB" sz="2200" dirty="0">
                <a:solidFill>
                  <a:srgbClr val="002060"/>
                </a:solidFill>
                <a:latin typeface="Aptos" panose="020B0004020202020204" pitchFamily="34" charset="0"/>
              </a:rPr>
              <a:t>Roundtable on national development</a:t>
            </a:r>
          </a:p>
          <a:p>
            <a:pPr marL="0" lvl="0" indent="0">
              <a:lnSpc>
                <a:spcPct val="110000"/>
              </a:lnSpc>
              <a:spcBef>
                <a:spcPts val="300"/>
              </a:spcBef>
              <a:spcAft>
                <a:spcPts val="300"/>
              </a:spcAft>
              <a:buClr>
                <a:srgbClr val="F75442"/>
              </a:buClr>
              <a:buNone/>
            </a:pPr>
            <a:r>
              <a:rPr lang="en-GB" sz="2200" dirty="0">
                <a:solidFill>
                  <a:srgbClr val="002060"/>
                </a:solidFill>
                <a:latin typeface="Aptos" panose="020B0004020202020204" pitchFamily="34" charset="0"/>
              </a:rPr>
              <a:t>Members can present their studies or surveys. What is the discussion at the national level around AI at work? Does one of the member countries already have legislation relating to AI at work? </a:t>
            </a:r>
          </a:p>
          <a:p>
            <a:pPr marL="0" lvl="0" indent="0">
              <a:lnSpc>
                <a:spcPct val="110000"/>
              </a:lnSpc>
              <a:spcBef>
                <a:spcPts val="300"/>
              </a:spcBef>
              <a:spcAft>
                <a:spcPts val="300"/>
              </a:spcAft>
              <a:buClr>
                <a:srgbClr val="F75442"/>
              </a:buClr>
              <a:buNone/>
            </a:pPr>
            <a:endParaRPr lang="en-GB" sz="2200" dirty="0">
              <a:solidFill>
                <a:srgbClr val="F75442"/>
              </a:solidFill>
              <a:latin typeface="Aptos" panose="020B0004020202020204" pitchFamily="34" charset="0"/>
            </a:endParaRPr>
          </a:p>
          <a:p>
            <a:pPr marL="0" lvl="0" indent="0">
              <a:lnSpc>
                <a:spcPct val="110000"/>
              </a:lnSpc>
              <a:spcBef>
                <a:spcPts val="300"/>
              </a:spcBef>
              <a:spcAft>
                <a:spcPts val="300"/>
              </a:spcAft>
              <a:buClr>
                <a:srgbClr val="F75442"/>
              </a:buClr>
              <a:buNone/>
            </a:pPr>
            <a:r>
              <a:rPr lang="en-GB" sz="2200" dirty="0">
                <a:solidFill>
                  <a:srgbClr val="F75442"/>
                </a:solidFill>
                <a:latin typeface="Aptos" panose="020B0004020202020204" pitchFamily="34" charset="0"/>
              </a:rPr>
              <a:t>b.	</a:t>
            </a:r>
            <a:r>
              <a:rPr lang="en-GB" sz="2200" dirty="0">
                <a:solidFill>
                  <a:srgbClr val="002060"/>
                </a:solidFill>
                <a:latin typeface="Aptos" panose="020B0004020202020204" pitchFamily="34" charset="0"/>
              </a:rPr>
              <a:t>What does your organisation expect from this working group?</a:t>
            </a:r>
          </a:p>
        </p:txBody>
      </p:sp>
      <p:sp>
        <p:nvSpPr>
          <p:cNvPr id="9" name="Title 1">
            <a:extLst>
              <a:ext uri="{FF2B5EF4-FFF2-40B4-BE49-F238E27FC236}">
                <a16:creationId xmlns:a16="http://schemas.microsoft.com/office/drawing/2014/main" id="{657C20C4-0049-DA9E-1B45-0AD56FC78672}"/>
              </a:ext>
            </a:extLst>
          </p:cNvPr>
          <p:cNvSpPr txBox="1">
            <a:spLocks/>
          </p:cNvSpPr>
          <p:nvPr/>
        </p:nvSpPr>
        <p:spPr>
          <a:xfrm>
            <a:off x="578496" y="201211"/>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2. What has your organisation been doing on AI? </a:t>
            </a:r>
          </a:p>
        </p:txBody>
      </p:sp>
      <p:sp>
        <p:nvSpPr>
          <p:cNvPr id="4" name="TextBox 3">
            <a:extLst>
              <a:ext uri="{FF2B5EF4-FFF2-40B4-BE49-F238E27FC236}">
                <a16:creationId xmlns:a16="http://schemas.microsoft.com/office/drawing/2014/main" id="{DD22D497-F4F7-FA96-A031-36788E9147BD}"/>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C167EF94-13A1-418D-0370-5290B25B9266}"/>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2C6B567C-D2E3-410A-9F8C-FDCD86E6C2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Tree>
    <p:extLst>
      <p:ext uri="{BB962C8B-B14F-4D97-AF65-F5344CB8AC3E}">
        <p14:creationId xmlns:p14="http://schemas.microsoft.com/office/powerpoint/2010/main" val="34764502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B85D4-1105-E37F-DC1B-E6C5BC91AD66}"/>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68694B5-468B-B6C3-4D72-B634A7ECDCA0}"/>
              </a:ext>
            </a:extLst>
          </p:cNvPr>
          <p:cNvSpPr>
            <a:spLocks noGrp="1"/>
          </p:cNvSpPr>
          <p:nvPr>
            <p:ph idx="1"/>
          </p:nvPr>
        </p:nvSpPr>
        <p:spPr>
          <a:xfrm>
            <a:off x="578497" y="1171482"/>
            <a:ext cx="8416214"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62411E9C-7BBB-FE45-F31F-37B2222EF602}"/>
              </a:ext>
            </a:extLst>
          </p:cNvPr>
          <p:cNvSpPr txBox="1">
            <a:spLocks/>
          </p:cNvSpPr>
          <p:nvPr/>
        </p:nvSpPr>
        <p:spPr>
          <a:xfrm>
            <a:off x="578496" y="201211"/>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2B53F3D6-F93B-66C0-0BFD-23CA54C909B4}"/>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45F124B4-866A-1D42-BCBB-B9DE0DDD70E2}"/>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67B3B74F-F637-2426-F6E6-C3F232462A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F6646258-9C20-8FE1-09E5-E895950CE3AE}"/>
              </a:ext>
            </a:extLst>
          </p:cNvPr>
          <p:cNvSpPr txBox="1"/>
          <p:nvPr/>
        </p:nvSpPr>
        <p:spPr>
          <a:xfrm>
            <a:off x="727787" y="1735494"/>
            <a:ext cx="10086005" cy="2400657"/>
          </a:xfrm>
          <a:prstGeom prst="rect">
            <a:avLst/>
          </a:prstGeom>
          <a:noFill/>
        </p:spPr>
        <p:txBody>
          <a:bodyPr wrap="square" rtlCol="0">
            <a:spAutoFit/>
          </a:bodyPr>
          <a:lstStyle/>
          <a:p>
            <a:r>
              <a:rPr lang="en-US" sz="2200" dirty="0">
                <a:solidFill>
                  <a:srgbClr val="FF0000"/>
                </a:solidFill>
                <a:latin typeface="Aptos" panose="020B0004020202020204" pitchFamily="34" charset="0"/>
              </a:rPr>
              <a:t>a. </a:t>
            </a:r>
            <a:r>
              <a:rPr lang="en-US" sz="2200" dirty="0">
                <a:solidFill>
                  <a:srgbClr val="002060"/>
                </a:solidFill>
                <a:latin typeface="Aptos" panose="020B0004020202020204" pitchFamily="34" charset="0"/>
              </a:rPr>
              <a:t>Preparation of a Ceemet position paper on AI at workplace: proposal for a structure</a:t>
            </a:r>
          </a:p>
          <a:p>
            <a:endParaRPr lang="en-US" sz="2200" dirty="0">
              <a:solidFill>
                <a:srgbClr val="002060"/>
              </a:solidFill>
              <a:latin typeface="Aptos" panose="020B0004020202020204" pitchFamily="34" charset="0"/>
            </a:endParaRPr>
          </a:p>
          <a:p>
            <a:r>
              <a:rPr lang="en-US" sz="2200" dirty="0">
                <a:solidFill>
                  <a:srgbClr val="FF0000"/>
                </a:solidFill>
                <a:latin typeface="Aptos" panose="020B0004020202020204" pitchFamily="34" charset="0"/>
              </a:rPr>
              <a:t>b. </a:t>
            </a:r>
            <a:r>
              <a:rPr lang="en-US" sz="2200" dirty="0">
                <a:solidFill>
                  <a:srgbClr val="002060"/>
                </a:solidFill>
                <a:latin typeface="Aptos" panose="020B0004020202020204" pitchFamily="34" charset="0"/>
              </a:rPr>
              <a:t>Preliminary results AI Survey</a:t>
            </a:r>
          </a:p>
          <a:p>
            <a:endParaRPr lang="en-US" sz="2200" dirty="0">
              <a:solidFill>
                <a:srgbClr val="002060"/>
              </a:solidFill>
              <a:latin typeface="Aptos" panose="020B0004020202020204" pitchFamily="34" charset="0"/>
            </a:endParaRPr>
          </a:p>
          <a:p>
            <a:r>
              <a:rPr lang="en-US" sz="2200" dirty="0">
                <a:solidFill>
                  <a:srgbClr val="FF0000"/>
                </a:solidFill>
                <a:latin typeface="Aptos" panose="020B0004020202020204" pitchFamily="34" charset="0"/>
              </a:rPr>
              <a:t>c. </a:t>
            </a:r>
            <a:r>
              <a:rPr lang="en-US" sz="2200" dirty="0">
                <a:solidFill>
                  <a:srgbClr val="002060"/>
                </a:solidFill>
                <a:latin typeface="Aptos" panose="020B0004020202020204" pitchFamily="34" charset="0"/>
              </a:rPr>
              <a:t>Ceemet in OSH campaign </a:t>
            </a:r>
          </a:p>
          <a:p>
            <a:pPr marL="342900" indent="-342900">
              <a:buAutoNum type="alphaLcPeriod"/>
            </a:pPr>
            <a:endParaRPr lang="en-US" dirty="0">
              <a:solidFill>
                <a:srgbClr val="002060"/>
              </a:solidFill>
            </a:endParaRPr>
          </a:p>
        </p:txBody>
      </p:sp>
      <p:pic>
        <p:nvPicPr>
          <p:cNvPr id="8" name="Picture 7" descr="A robot thinking in front of a blackboard with math formulas&#10;&#10;Description automatically generated">
            <a:extLst>
              <a:ext uri="{FF2B5EF4-FFF2-40B4-BE49-F238E27FC236}">
                <a16:creationId xmlns:a16="http://schemas.microsoft.com/office/drawing/2014/main" id="{7416ACDE-8ABB-4FFC-3BB2-A2781D134B0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496051" y="2565918"/>
            <a:ext cx="3534357" cy="2827486"/>
          </a:xfrm>
          <a:prstGeom prst="hexagon">
            <a:avLst/>
          </a:prstGeom>
          <a:ln>
            <a:solidFill>
              <a:srgbClr val="F75442"/>
            </a:solidFill>
          </a:ln>
        </p:spPr>
      </p:pic>
      <p:sp>
        <p:nvSpPr>
          <p:cNvPr id="10" name="TextBox 9">
            <a:extLst>
              <a:ext uri="{FF2B5EF4-FFF2-40B4-BE49-F238E27FC236}">
                <a16:creationId xmlns:a16="http://schemas.microsoft.com/office/drawing/2014/main" id="{B7801698-FCA7-22D0-EFB2-F5AC47C98AE5}"/>
              </a:ext>
            </a:extLst>
          </p:cNvPr>
          <p:cNvSpPr txBox="1"/>
          <p:nvPr/>
        </p:nvSpPr>
        <p:spPr>
          <a:xfrm>
            <a:off x="7576458" y="4818613"/>
            <a:ext cx="2114996" cy="462201"/>
          </a:xfrm>
          <a:prstGeom prst="hexagon">
            <a:avLst/>
          </a:prstGeom>
          <a:noFill/>
        </p:spPr>
        <p:txBody>
          <a:bodyPr wrap="square" rtlCol="0">
            <a:spAutoFit/>
          </a:bodyPr>
          <a:lstStyle/>
          <a:p>
            <a:r>
              <a:rPr lang="LID4096" sz="900">
                <a:hlinkClick r:id="rId4" tooltip="https://www.flickr.com/photos/152824664@N07/30212411048"/>
              </a:rPr>
              <a:t>This Photo</a:t>
            </a:r>
            <a:r>
              <a:rPr lang="LID4096" sz="900"/>
              <a:t> by Unknown Author is licensed under </a:t>
            </a:r>
            <a:r>
              <a:rPr lang="LID4096" sz="900">
                <a:hlinkClick r:id="rId5" tooltip="https://creativecommons.org/licenses/by/3.0/"/>
              </a:rPr>
              <a:t>CC BY</a:t>
            </a:r>
            <a:endParaRPr lang="LID4096" sz="900"/>
          </a:p>
        </p:txBody>
      </p:sp>
    </p:spTree>
    <p:extLst>
      <p:ext uri="{BB962C8B-B14F-4D97-AF65-F5344CB8AC3E}">
        <p14:creationId xmlns:p14="http://schemas.microsoft.com/office/powerpoint/2010/main" val="16811172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76423-5614-C238-D905-3E86205326C1}"/>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17D67988-8F7A-1C46-8630-FE0C8B0C024D}"/>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D9D97824-EFF5-FC5B-1CB8-0F3E1456B6AA}"/>
              </a:ext>
            </a:extLst>
          </p:cNvPr>
          <p:cNvSpPr txBox="1">
            <a:spLocks/>
          </p:cNvSpPr>
          <p:nvPr/>
        </p:nvSpPr>
        <p:spPr>
          <a:xfrm>
            <a:off x="578496" y="201211"/>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E43C7AC5-FB33-51B5-671F-0F5D85409CEC}"/>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B606A7BD-6C5D-89EB-961E-5C86411F64CD}"/>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45F2F93F-8F5A-FC98-7FA1-914335F365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AA68C56E-4413-9EBF-F280-BE63D3AB715A}"/>
              </a:ext>
            </a:extLst>
          </p:cNvPr>
          <p:cNvSpPr txBox="1"/>
          <p:nvPr/>
        </p:nvSpPr>
        <p:spPr>
          <a:xfrm>
            <a:off x="622043" y="1242324"/>
            <a:ext cx="11031888" cy="5139869"/>
          </a:xfrm>
          <a:prstGeom prst="rect">
            <a:avLst/>
          </a:prstGeom>
          <a:noFill/>
        </p:spPr>
        <p:txBody>
          <a:bodyPr wrap="square" rtlCol="0">
            <a:spAutoFit/>
          </a:bodyPr>
          <a:lstStyle/>
          <a:p>
            <a:r>
              <a:rPr lang="en-US" sz="2200" b="1" dirty="0">
                <a:solidFill>
                  <a:srgbClr val="F75442"/>
                </a:solidFill>
                <a:latin typeface="Aptos" panose="020B0004020202020204" pitchFamily="34" charset="0"/>
              </a:rPr>
              <a:t>a. </a:t>
            </a:r>
            <a:r>
              <a:rPr lang="en-US" sz="2200" b="1" dirty="0">
                <a:solidFill>
                  <a:srgbClr val="002060"/>
                </a:solidFill>
                <a:latin typeface="Aptos" panose="020B0004020202020204" pitchFamily="34" charset="0"/>
              </a:rPr>
              <a:t>Preparation of a Ceemet position paper on AI at workplace: proposal for a structure</a:t>
            </a:r>
          </a:p>
          <a:p>
            <a:endParaRPr lang="en-US" dirty="0">
              <a:solidFill>
                <a:srgbClr val="002060"/>
              </a:solidFill>
              <a:latin typeface="Aptos" panose="020B0004020202020204" pitchFamily="34" charset="0"/>
            </a:endParaRPr>
          </a:p>
          <a:p>
            <a:r>
              <a:rPr lang="en-US" dirty="0">
                <a:solidFill>
                  <a:srgbClr val="F75442"/>
                </a:solidFill>
                <a:latin typeface="Aptos" panose="020B0004020202020204" pitchFamily="34" charset="0"/>
              </a:rPr>
              <a:t>Introduction</a:t>
            </a:r>
          </a:p>
          <a:p>
            <a:pPr marL="285750" indent="-285750">
              <a:buFontTx/>
              <a:buChar char="-"/>
            </a:pPr>
            <a:r>
              <a:rPr lang="en-GB" dirty="0">
                <a:solidFill>
                  <a:srgbClr val="002060"/>
                </a:solidFill>
                <a:latin typeface="Aptos" panose="020B0004020202020204" pitchFamily="34" charset="0"/>
              </a:rPr>
              <a:t>AI changes our societies (like the Internet or car apparition)</a:t>
            </a:r>
          </a:p>
          <a:p>
            <a:pPr marL="285750" indent="-285750">
              <a:buFontTx/>
              <a:buChar char="-"/>
            </a:pPr>
            <a:r>
              <a:rPr lang="en-GB" dirty="0">
                <a:solidFill>
                  <a:srgbClr val="002060"/>
                </a:solidFill>
                <a:latin typeface="Aptos" panose="020B0004020202020204" pitchFamily="34" charset="0"/>
              </a:rPr>
              <a:t>Remind the legislative disposal that we have at the EU level (GDPR/ AI Act)</a:t>
            </a:r>
          </a:p>
          <a:p>
            <a:pPr marL="285750" indent="-285750">
              <a:buFontTx/>
              <a:buChar char="-"/>
            </a:pPr>
            <a:r>
              <a:rPr lang="en-GB" dirty="0">
                <a:solidFill>
                  <a:srgbClr val="002060"/>
                </a:solidFill>
                <a:latin typeface="Aptos" panose="020B0004020202020204" pitchFamily="34" charset="0"/>
              </a:rPr>
              <a:t>Recognition of risk and opportunities</a:t>
            </a:r>
          </a:p>
          <a:p>
            <a:pPr marL="285750" indent="-285750">
              <a:buFontTx/>
              <a:buChar char="-"/>
            </a:pPr>
            <a:r>
              <a:rPr lang="en-GB" dirty="0">
                <a:solidFill>
                  <a:srgbClr val="002060"/>
                </a:solidFill>
                <a:latin typeface="Aptos" panose="020B0004020202020204" pitchFamily="34" charset="0"/>
              </a:rPr>
              <a:t>Confirm the human-centric approach</a:t>
            </a:r>
          </a:p>
          <a:p>
            <a:pPr marL="285750" indent="-285750">
              <a:buFontTx/>
              <a:buChar char="-"/>
            </a:pPr>
            <a:r>
              <a:rPr lang="en-GB" dirty="0">
                <a:solidFill>
                  <a:srgbClr val="002060"/>
                </a:solidFill>
                <a:latin typeface="Aptos" panose="020B0004020202020204" pitchFamily="34" charset="0"/>
              </a:rPr>
              <a:t>Competitiveness of EU companies in global markets / avoid being isolated</a:t>
            </a:r>
          </a:p>
          <a:p>
            <a:pPr marL="285750" indent="-285750">
              <a:buFontTx/>
              <a:buChar char="-"/>
            </a:pPr>
            <a:endParaRPr lang="en-US" dirty="0">
              <a:solidFill>
                <a:srgbClr val="002060"/>
              </a:solidFill>
              <a:latin typeface="Aptos" panose="020B0004020202020204" pitchFamily="34" charset="0"/>
            </a:endParaRPr>
          </a:p>
          <a:p>
            <a:pPr marL="342900" indent="-342900">
              <a:buAutoNum type="arabicPeriod"/>
            </a:pPr>
            <a:r>
              <a:rPr lang="en-US" dirty="0">
                <a:solidFill>
                  <a:srgbClr val="F75442"/>
                </a:solidFill>
                <a:latin typeface="Aptos" panose="020B0004020202020204" pitchFamily="34" charset="0"/>
              </a:rPr>
              <a:t>Definition of AI</a:t>
            </a:r>
          </a:p>
          <a:p>
            <a:pPr marL="285750" indent="-285750">
              <a:buFontTx/>
              <a:buChar char="-"/>
            </a:pPr>
            <a:r>
              <a:rPr lang="en-US" dirty="0">
                <a:solidFill>
                  <a:srgbClr val="002060"/>
                </a:solidFill>
                <a:latin typeface="Aptos" panose="020B0004020202020204" pitchFamily="34" charset="0"/>
              </a:rPr>
              <a:t>Notion of machine learning</a:t>
            </a:r>
          </a:p>
          <a:p>
            <a:pPr marL="285750" indent="-285750">
              <a:buFontTx/>
              <a:buChar char="-"/>
            </a:pPr>
            <a:r>
              <a:rPr lang="en-US" dirty="0">
                <a:solidFill>
                  <a:srgbClr val="002060"/>
                </a:solidFill>
                <a:latin typeface="Aptos" panose="020B0004020202020204" pitchFamily="34" charset="0"/>
              </a:rPr>
              <a:t>Exclusion of software or robots</a:t>
            </a:r>
          </a:p>
          <a:p>
            <a:pPr marL="285750" indent="-285750">
              <a:buFontTx/>
              <a:buChar char="-"/>
            </a:pPr>
            <a:r>
              <a:rPr lang="en-US" dirty="0">
                <a:solidFill>
                  <a:srgbClr val="002060"/>
                </a:solidFill>
                <a:latin typeface="Aptos" panose="020B0004020202020204" pitchFamily="34" charset="0"/>
              </a:rPr>
              <a:t>Opportunities and risks (finding the right balance)</a:t>
            </a:r>
          </a:p>
          <a:p>
            <a:endParaRPr lang="en-US" dirty="0">
              <a:solidFill>
                <a:srgbClr val="002060"/>
              </a:solidFill>
              <a:latin typeface="Aptos" panose="020B0004020202020204" pitchFamily="34" charset="0"/>
            </a:endParaRPr>
          </a:p>
          <a:p>
            <a:r>
              <a:rPr lang="en-US" dirty="0">
                <a:solidFill>
                  <a:srgbClr val="F75442"/>
                </a:solidFill>
                <a:latin typeface="Aptos" panose="020B0004020202020204" pitchFamily="34" charset="0"/>
              </a:rPr>
              <a:t>2. HR issues</a:t>
            </a:r>
          </a:p>
          <a:p>
            <a:r>
              <a:rPr lang="en-US" dirty="0">
                <a:solidFill>
                  <a:srgbClr val="002060"/>
                </a:solidFill>
                <a:latin typeface="Aptos" panose="020B0004020202020204" pitchFamily="34" charset="0"/>
              </a:rPr>
              <a:t>-CV in the selection process (no discrimination. Ethical / match for skills) ex: FME/ MESS</a:t>
            </a:r>
          </a:p>
          <a:p>
            <a:r>
              <a:rPr lang="en-US" dirty="0">
                <a:solidFill>
                  <a:srgbClr val="002060"/>
                </a:solidFill>
                <a:latin typeface="Aptos" panose="020B0004020202020204" pitchFamily="34" charset="0"/>
              </a:rPr>
              <a:t>-Monitoring issues/Decision-making and AI on Management tasks</a:t>
            </a:r>
          </a:p>
          <a:p>
            <a:endParaRPr lang="en-US" dirty="0">
              <a:solidFill>
                <a:srgbClr val="002060"/>
              </a:solidFill>
            </a:endParaRPr>
          </a:p>
        </p:txBody>
      </p:sp>
    </p:spTree>
    <p:extLst>
      <p:ext uri="{BB962C8B-B14F-4D97-AF65-F5344CB8AC3E}">
        <p14:creationId xmlns:p14="http://schemas.microsoft.com/office/powerpoint/2010/main" val="11578277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0A654-EED3-EECE-3483-3C08E5728433}"/>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8E87696-7941-4CA5-5BC7-56A30B27946A}"/>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D03FCE22-0D4E-D4B9-5FD7-41E6EDFF6908}"/>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E3A707C4-458E-C93E-19FC-195923736E57}"/>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8DCB283A-23B6-A34B-01E4-E17FF4C1DB6F}"/>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A8DDB2B3-3EC0-03C2-7D2C-F8FD8A938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AE20C973-A3A0-0784-2AA8-4C6AB9C02999}"/>
              </a:ext>
            </a:extLst>
          </p:cNvPr>
          <p:cNvSpPr txBox="1"/>
          <p:nvPr/>
        </p:nvSpPr>
        <p:spPr>
          <a:xfrm>
            <a:off x="622043" y="1108352"/>
            <a:ext cx="11125198" cy="4093428"/>
          </a:xfrm>
          <a:prstGeom prst="rect">
            <a:avLst/>
          </a:prstGeom>
          <a:noFill/>
        </p:spPr>
        <p:txBody>
          <a:bodyPr wrap="square" rtlCol="0">
            <a:spAutoFit/>
          </a:bodyPr>
          <a:lstStyle/>
          <a:p>
            <a:r>
              <a:rPr lang="en-US" sz="2200" b="1" dirty="0">
                <a:solidFill>
                  <a:srgbClr val="F75442"/>
                </a:solidFill>
                <a:latin typeface="Aptos" panose="020B0004020202020204" pitchFamily="34" charset="0"/>
              </a:rPr>
              <a:t>a. </a:t>
            </a:r>
            <a:r>
              <a:rPr lang="en-US" sz="2200" b="1" dirty="0">
                <a:solidFill>
                  <a:srgbClr val="002060"/>
                </a:solidFill>
                <a:latin typeface="Aptos" panose="020B0004020202020204" pitchFamily="34" charset="0"/>
              </a:rPr>
              <a:t>Preparation of a Ceemet position paper on AI at workplace: proposal for a structure</a:t>
            </a:r>
          </a:p>
          <a:p>
            <a:endParaRPr lang="en-US" sz="2000" dirty="0">
              <a:solidFill>
                <a:srgbClr val="002060"/>
              </a:solidFill>
              <a:latin typeface="Aptos" panose="020B0004020202020204" pitchFamily="34" charset="0"/>
            </a:endParaRPr>
          </a:p>
          <a:p>
            <a:endParaRPr lang="en-US" sz="2000" dirty="0">
              <a:solidFill>
                <a:srgbClr val="002060"/>
              </a:solidFill>
              <a:latin typeface="Aptos" panose="020B0004020202020204" pitchFamily="34" charset="0"/>
            </a:endParaRPr>
          </a:p>
          <a:p>
            <a:r>
              <a:rPr lang="en-US" dirty="0">
                <a:solidFill>
                  <a:srgbClr val="F75442"/>
                </a:solidFill>
                <a:latin typeface="Aptos" panose="020B0004020202020204" pitchFamily="34" charset="0"/>
              </a:rPr>
              <a:t>3. H&amp;S</a:t>
            </a:r>
          </a:p>
          <a:p>
            <a:r>
              <a:rPr lang="en-US" dirty="0">
                <a:solidFill>
                  <a:srgbClr val="002060"/>
                </a:solidFill>
                <a:latin typeface="Aptos" panose="020B0004020202020204" pitchFamily="34" charset="0"/>
              </a:rPr>
              <a:t>- Already have legislation</a:t>
            </a:r>
          </a:p>
          <a:p>
            <a:r>
              <a:rPr lang="en-US" dirty="0">
                <a:solidFill>
                  <a:srgbClr val="002060"/>
                </a:solidFill>
                <a:latin typeface="Aptos" panose="020B0004020202020204" pitchFamily="34" charset="0"/>
              </a:rPr>
              <a:t>- The need for a methodology of risk assessment Ex: mental health issues</a:t>
            </a:r>
          </a:p>
          <a:p>
            <a:endParaRPr lang="en-US" dirty="0">
              <a:solidFill>
                <a:srgbClr val="002060"/>
              </a:solidFill>
              <a:latin typeface="Aptos" panose="020B0004020202020204" pitchFamily="34" charset="0"/>
            </a:endParaRPr>
          </a:p>
          <a:p>
            <a:endParaRPr lang="en-US" dirty="0">
              <a:solidFill>
                <a:srgbClr val="002060"/>
              </a:solidFill>
              <a:latin typeface="Aptos" panose="020B0004020202020204" pitchFamily="34" charset="0"/>
            </a:endParaRPr>
          </a:p>
          <a:p>
            <a:r>
              <a:rPr lang="en-US" dirty="0">
                <a:solidFill>
                  <a:srgbClr val="F75442"/>
                </a:solidFill>
                <a:latin typeface="Aptos" panose="020B0004020202020204" pitchFamily="34" charset="0"/>
              </a:rPr>
              <a:t>4. Skills</a:t>
            </a:r>
          </a:p>
          <a:p>
            <a:pPr marL="285750" indent="-285750">
              <a:buFontTx/>
              <a:buChar char="-"/>
            </a:pPr>
            <a:r>
              <a:rPr lang="en-US" dirty="0">
                <a:solidFill>
                  <a:srgbClr val="002060"/>
                </a:solidFill>
                <a:latin typeface="Aptos" panose="020B0004020202020204" pitchFamily="34" charset="0"/>
              </a:rPr>
              <a:t>Skills needed to develop AI</a:t>
            </a:r>
          </a:p>
          <a:p>
            <a:pPr marL="285750" indent="-285750">
              <a:buFontTx/>
              <a:buChar char="-"/>
            </a:pPr>
            <a:r>
              <a:rPr lang="en-US" dirty="0">
                <a:solidFill>
                  <a:srgbClr val="002060"/>
                </a:solidFill>
                <a:latin typeface="Aptos" panose="020B0004020202020204" pitchFamily="34" charset="0"/>
              </a:rPr>
              <a:t>Facilitate the matching of jobs and skills ex: TIF</a:t>
            </a:r>
          </a:p>
          <a:p>
            <a:pPr marL="285750" indent="-285750">
              <a:buFontTx/>
              <a:buChar char="-"/>
            </a:pPr>
            <a:r>
              <a:rPr lang="en-GB" dirty="0">
                <a:solidFill>
                  <a:srgbClr val="002060"/>
                </a:solidFill>
                <a:effectLst/>
                <a:latin typeface="Aptos" panose="020B0004020202020204" pitchFamily="34" charset="0"/>
                <a:ea typeface="Calibri" panose="020F0502020204030204" pitchFamily="34" charset="0"/>
                <a:cs typeface="Calibri" panose="020F0502020204030204" pitchFamily="34" charset="0"/>
              </a:rPr>
              <a:t>Knowledge of the legislation particularly for the SMEs and their implementation (GDPR? AI Act?)</a:t>
            </a:r>
            <a:endParaRPr lang="en-GB" dirty="0">
              <a:effectLst/>
              <a:latin typeface="Aptos" panose="020B0004020202020204" pitchFamily="34" charset="0"/>
              <a:ea typeface="Calibri" panose="020F0502020204030204" pitchFamily="34" charset="0"/>
            </a:endParaRPr>
          </a:p>
          <a:p>
            <a:pPr marL="285750" indent="-285750">
              <a:buFontTx/>
              <a:buChar char="-"/>
            </a:pPr>
            <a:r>
              <a:rPr lang="en-US" dirty="0">
                <a:solidFill>
                  <a:srgbClr val="002060"/>
                </a:solidFill>
                <a:latin typeface="Aptos" panose="020B0004020202020204" pitchFamily="34" charset="0"/>
              </a:rPr>
              <a:t>Attractiveness of the Industries</a:t>
            </a:r>
          </a:p>
          <a:p>
            <a:endParaRPr lang="en-US" dirty="0">
              <a:solidFill>
                <a:srgbClr val="002060"/>
              </a:solidFill>
            </a:endParaRPr>
          </a:p>
        </p:txBody>
      </p:sp>
    </p:spTree>
    <p:extLst>
      <p:ext uri="{BB962C8B-B14F-4D97-AF65-F5344CB8AC3E}">
        <p14:creationId xmlns:p14="http://schemas.microsoft.com/office/powerpoint/2010/main" val="4602597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81E0D-E255-9F95-E14D-5AF5B6512B32}"/>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2818B93-14F7-524B-E3D4-FDB6A877FC62}"/>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2C0DE777-4705-E8CC-A7B1-C73FCD7F6EDA}"/>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5851AA1C-9F1B-2933-8E06-68BCC02441AA}"/>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8D6C9336-21D4-3F41-D538-5E80702DCD73}"/>
              </a:ext>
            </a:extLst>
          </p:cNvPr>
          <p:cNvSpPr txBox="1"/>
          <p:nvPr/>
        </p:nvSpPr>
        <p:spPr>
          <a:xfrm>
            <a:off x="2295331" y="6255699"/>
            <a:ext cx="3125755" cy="461665"/>
          </a:xfrm>
          <a:prstGeom prst="rect">
            <a:avLst/>
          </a:prstGeom>
          <a:noFill/>
        </p:spPr>
        <p:txBody>
          <a:bodyPr wrap="square" rtlCol="0">
            <a:spAutoFit/>
          </a:bodyPr>
          <a:lstStyle/>
          <a:p>
            <a:r>
              <a:rPr lang="en-GB" sz="1200" dirty="0">
                <a:solidFill>
                  <a:schemeClr val="bg1"/>
                </a:solidFill>
                <a:latin typeface="Arial" panose="020B0604020202020204" pitchFamily="34" charset="0"/>
                <a:cs typeface="Arial" panose="020B0604020202020204" pitchFamily="34" charset="0"/>
              </a:rPr>
              <a:t>European Tech &amp;</a:t>
            </a:r>
          </a:p>
          <a:p>
            <a:r>
              <a:rPr lang="en-GB" sz="1200" dirty="0">
                <a:solidFill>
                  <a:schemeClr val="bg1"/>
                </a:solidFill>
                <a:latin typeface="Arial" panose="020B0604020202020204" pitchFamily="34" charset="0"/>
                <a:cs typeface="Arial" panose="020B0604020202020204" pitchFamily="34" charset="0"/>
              </a:rPr>
              <a:t>Industry Employers</a:t>
            </a:r>
            <a:endParaRPr lang="en-BE" sz="1200" dirty="0">
              <a:solidFill>
                <a:schemeClr val="bg1"/>
              </a:solidFill>
              <a:latin typeface="Arial" panose="020B0604020202020204" pitchFamily="34" charset="0"/>
              <a:cs typeface="Arial" panose="020B0604020202020204" pitchFamily="34" charset="0"/>
            </a:endParaRPr>
          </a:p>
        </p:txBody>
      </p:sp>
      <p:pic>
        <p:nvPicPr>
          <p:cNvPr id="2" name="Picture 1" descr="A close up of a logo&#10;&#10;Description automatically generated">
            <a:extLst>
              <a:ext uri="{FF2B5EF4-FFF2-40B4-BE49-F238E27FC236}">
                <a16:creationId xmlns:a16="http://schemas.microsoft.com/office/drawing/2014/main" id="{3BC76330-3A27-AA49-3955-9F3C21D73C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95DB27FC-BD55-2938-BA3E-62340FA7DDF7}"/>
              </a:ext>
            </a:extLst>
          </p:cNvPr>
          <p:cNvSpPr txBox="1"/>
          <p:nvPr/>
        </p:nvSpPr>
        <p:spPr>
          <a:xfrm>
            <a:off x="622043" y="1005148"/>
            <a:ext cx="11031888" cy="4339650"/>
          </a:xfrm>
          <a:prstGeom prst="rect">
            <a:avLst/>
          </a:prstGeom>
          <a:noFill/>
        </p:spPr>
        <p:txBody>
          <a:bodyPr wrap="square" rtlCol="0">
            <a:spAutoFit/>
          </a:bodyPr>
          <a:lstStyle/>
          <a:p>
            <a:r>
              <a:rPr lang="en-US" sz="2200" b="1" dirty="0">
                <a:solidFill>
                  <a:srgbClr val="F75442"/>
                </a:solidFill>
                <a:latin typeface="Aptos" panose="020B0004020202020204" pitchFamily="34" charset="0"/>
              </a:rPr>
              <a:t>a. </a:t>
            </a:r>
            <a:r>
              <a:rPr lang="en-US" sz="2200" b="1" dirty="0">
                <a:solidFill>
                  <a:srgbClr val="002060"/>
                </a:solidFill>
                <a:latin typeface="Aptos" panose="020B0004020202020204" pitchFamily="34" charset="0"/>
              </a:rPr>
              <a:t>Preparation of a Ceemet position paper on AI at workplace: proposal for a structure</a:t>
            </a:r>
          </a:p>
          <a:p>
            <a:endParaRPr lang="en-US" sz="2000" dirty="0">
              <a:solidFill>
                <a:srgbClr val="002060"/>
              </a:solidFill>
              <a:latin typeface="Aptos" panose="020B0004020202020204" pitchFamily="34" charset="0"/>
            </a:endParaRPr>
          </a:p>
          <a:p>
            <a:r>
              <a:rPr lang="en-US" dirty="0">
                <a:solidFill>
                  <a:srgbClr val="F75442"/>
                </a:solidFill>
                <a:latin typeface="Aptos" panose="020B0004020202020204" pitchFamily="34" charset="0"/>
              </a:rPr>
              <a:t>5. Need for investment</a:t>
            </a:r>
          </a:p>
          <a:p>
            <a:pPr marL="285750" indent="-285750">
              <a:buFontTx/>
              <a:buChar char="-"/>
            </a:pPr>
            <a:r>
              <a:rPr lang="en-US" dirty="0">
                <a:solidFill>
                  <a:srgbClr val="002060"/>
                </a:solidFill>
                <a:latin typeface="Aptos" panose="020B0004020202020204" pitchFamily="34" charset="0"/>
              </a:rPr>
              <a:t>For SMEs</a:t>
            </a:r>
          </a:p>
          <a:p>
            <a:pPr marL="285750" indent="-285750">
              <a:buFontTx/>
              <a:buChar char="-"/>
            </a:pPr>
            <a:r>
              <a:rPr lang="en-US" dirty="0">
                <a:solidFill>
                  <a:srgbClr val="002060"/>
                </a:solidFill>
                <a:latin typeface="Aptos" panose="020B0004020202020204" pitchFamily="34" charset="0"/>
              </a:rPr>
              <a:t>For upskilling and reskilling</a:t>
            </a:r>
          </a:p>
          <a:p>
            <a:pPr marL="285750" indent="-285750">
              <a:buFontTx/>
              <a:buChar char="-"/>
            </a:pPr>
            <a:r>
              <a:rPr lang="en-US" dirty="0">
                <a:solidFill>
                  <a:srgbClr val="002060"/>
                </a:solidFill>
                <a:latin typeface="Aptos" panose="020B0004020202020204" pitchFamily="34" charset="0"/>
              </a:rPr>
              <a:t>For innovation</a:t>
            </a:r>
          </a:p>
          <a:p>
            <a:pPr marL="285750" indent="-285750">
              <a:buFontTx/>
              <a:buChar char="-"/>
            </a:pPr>
            <a:endParaRPr lang="en-US" dirty="0">
              <a:solidFill>
                <a:srgbClr val="002060"/>
              </a:solidFill>
              <a:latin typeface="Aptos" panose="020B0004020202020204" pitchFamily="34" charset="0"/>
            </a:endParaRPr>
          </a:p>
          <a:p>
            <a:endParaRPr lang="en-US" dirty="0">
              <a:solidFill>
                <a:srgbClr val="002060"/>
              </a:solidFill>
              <a:latin typeface="Aptos" panose="020B0004020202020204" pitchFamily="34" charset="0"/>
            </a:endParaRPr>
          </a:p>
          <a:p>
            <a:r>
              <a:rPr lang="en-US" dirty="0">
                <a:solidFill>
                  <a:srgbClr val="F75442"/>
                </a:solidFill>
                <a:latin typeface="Aptos" panose="020B0004020202020204" pitchFamily="34" charset="0"/>
              </a:rPr>
              <a:t>6. Role of social partners</a:t>
            </a:r>
          </a:p>
          <a:p>
            <a:pPr marL="285750" indent="-285750">
              <a:buFontTx/>
              <a:buChar char="-"/>
            </a:pPr>
            <a:r>
              <a:rPr lang="en-US" dirty="0">
                <a:solidFill>
                  <a:srgbClr val="002060"/>
                </a:solidFill>
                <a:latin typeface="Aptos" panose="020B0004020202020204" pitchFamily="34" charset="0"/>
              </a:rPr>
              <a:t>Implement legislations</a:t>
            </a:r>
          </a:p>
          <a:p>
            <a:pPr marL="285750" indent="-285750">
              <a:buFontTx/>
              <a:buChar char="-"/>
            </a:pPr>
            <a:r>
              <a:rPr lang="en-US" dirty="0">
                <a:solidFill>
                  <a:srgbClr val="002060"/>
                </a:solidFill>
                <a:latin typeface="Aptos" panose="020B0004020202020204" pitchFamily="34" charset="0"/>
              </a:rPr>
              <a:t>Facilitate the introduction of AI at work</a:t>
            </a:r>
          </a:p>
          <a:p>
            <a:pPr marL="285750" indent="-285750">
              <a:buFontTx/>
              <a:buChar char="-"/>
            </a:pPr>
            <a:r>
              <a:rPr lang="en-US" dirty="0">
                <a:solidFill>
                  <a:srgbClr val="002060"/>
                </a:solidFill>
                <a:latin typeface="Aptos" panose="020B0004020202020204" pitchFamily="34" charset="0"/>
              </a:rPr>
              <a:t>Collective bargaining ex: UIMM/ Ethical committees ex: MESS</a:t>
            </a:r>
          </a:p>
          <a:p>
            <a:endParaRPr lang="en-US" dirty="0">
              <a:solidFill>
                <a:srgbClr val="002060"/>
              </a:solidFill>
              <a:latin typeface="Aptos" panose="020B0004020202020204" pitchFamily="34" charset="0"/>
            </a:endParaRPr>
          </a:p>
          <a:p>
            <a:endParaRPr lang="en-US" dirty="0">
              <a:solidFill>
                <a:srgbClr val="002060"/>
              </a:solidFill>
              <a:latin typeface="Aptos" panose="020B0004020202020204" pitchFamily="34" charset="0"/>
            </a:endParaRPr>
          </a:p>
          <a:p>
            <a:r>
              <a:rPr lang="en-US" dirty="0">
                <a:solidFill>
                  <a:srgbClr val="F75442"/>
                </a:solidFill>
                <a:latin typeface="Aptos" panose="020B0004020202020204" pitchFamily="34" charset="0"/>
              </a:rPr>
              <a:t>7. Example of MET industries (concrete examples of using AI)</a:t>
            </a:r>
          </a:p>
        </p:txBody>
      </p:sp>
    </p:spTree>
    <p:extLst>
      <p:ext uri="{BB962C8B-B14F-4D97-AF65-F5344CB8AC3E}">
        <p14:creationId xmlns:p14="http://schemas.microsoft.com/office/powerpoint/2010/main" val="34721810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343E3-3EDE-6641-6D5A-D3068CF4F219}"/>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0244BC30-90DA-2669-91B5-5055BCDC7B19}"/>
              </a:ext>
            </a:extLst>
          </p:cNvPr>
          <p:cNvSpPr>
            <a:spLocks noGrp="1"/>
          </p:cNvSpPr>
          <p:nvPr>
            <p:ph idx="1"/>
          </p:nvPr>
        </p:nvSpPr>
        <p:spPr>
          <a:xfrm>
            <a:off x="578496" y="1171482"/>
            <a:ext cx="10991461" cy="5021087"/>
          </a:xfrm>
        </p:spPr>
        <p:txBody>
          <a:bodyPr>
            <a:normAutofit/>
          </a:bodyPr>
          <a:lstStyle/>
          <a:p>
            <a:pPr marL="0" lvl="0" indent="0">
              <a:lnSpc>
                <a:spcPct val="110000"/>
              </a:lnSpc>
              <a:spcBef>
                <a:spcPts val="300"/>
              </a:spcBef>
              <a:spcAft>
                <a:spcPts val="300"/>
              </a:spcAft>
              <a:buClr>
                <a:srgbClr val="F75442"/>
              </a:buClr>
              <a:buNone/>
            </a:pPr>
            <a:endParaRPr lang="en-GB" sz="2200" dirty="0">
              <a:solidFill>
                <a:srgbClr val="002060"/>
              </a:solidFill>
            </a:endParaRPr>
          </a:p>
          <a:p>
            <a:pPr marL="0" lvl="0" indent="0">
              <a:lnSpc>
                <a:spcPct val="110000"/>
              </a:lnSpc>
              <a:spcBef>
                <a:spcPts val="300"/>
              </a:spcBef>
              <a:spcAft>
                <a:spcPts val="300"/>
              </a:spcAft>
              <a:buClr>
                <a:srgbClr val="F75442"/>
              </a:buClr>
              <a:buNone/>
            </a:pPr>
            <a:endParaRPr lang="en-GB" sz="2200" dirty="0">
              <a:solidFill>
                <a:srgbClr val="002060"/>
              </a:solidFill>
            </a:endParaRPr>
          </a:p>
        </p:txBody>
      </p:sp>
      <p:sp>
        <p:nvSpPr>
          <p:cNvPr id="9" name="Title 1">
            <a:extLst>
              <a:ext uri="{FF2B5EF4-FFF2-40B4-BE49-F238E27FC236}">
                <a16:creationId xmlns:a16="http://schemas.microsoft.com/office/drawing/2014/main" id="{2EF56546-953B-68BF-6BF9-F78A69E60D8D}"/>
              </a:ext>
            </a:extLst>
          </p:cNvPr>
          <p:cNvSpPr txBox="1">
            <a:spLocks/>
          </p:cNvSpPr>
          <p:nvPr/>
        </p:nvSpPr>
        <p:spPr>
          <a:xfrm>
            <a:off x="578496" y="10976"/>
            <a:ext cx="11374018"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cap="small" dirty="0">
                <a:solidFill>
                  <a:srgbClr val="5414E3"/>
                </a:solidFill>
                <a:latin typeface="+mn-lt"/>
                <a:cs typeface="Arial" panose="020B0604020202020204" pitchFamily="34" charset="0"/>
              </a:rPr>
              <a:t>Item 3. How does Ceemet position itself on AI?</a:t>
            </a:r>
          </a:p>
        </p:txBody>
      </p:sp>
      <p:sp>
        <p:nvSpPr>
          <p:cNvPr id="4" name="TextBox 3">
            <a:extLst>
              <a:ext uri="{FF2B5EF4-FFF2-40B4-BE49-F238E27FC236}">
                <a16:creationId xmlns:a16="http://schemas.microsoft.com/office/drawing/2014/main" id="{3C6BEF12-FC3D-51E4-FB11-D940A8F5BEF2}"/>
              </a:ext>
            </a:extLst>
          </p:cNvPr>
          <p:cNvSpPr txBox="1"/>
          <p:nvPr/>
        </p:nvSpPr>
        <p:spPr>
          <a:xfrm>
            <a:off x="494522" y="6192569"/>
            <a:ext cx="1959429" cy="584775"/>
          </a:xfrm>
          <a:prstGeom prst="rect">
            <a:avLst/>
          </a:prstGeom>
          <a:noFill/>
        </p:spPr>
        <p:txBody>
          <a:bodyPr wrap="square" rtlCol="0">
            <a:spAutoFit/>
          </a:bodyPr>
          <a:lstStyle/>
          <a:p>
            <a:r>
              <a:rPr lang="en-GB" sz="3200" dirty="0">
                <a:solidFill>
                  <a:schemeClr val="bg1"/>
                </a:solidFill>
                <a:latin typeface="Arial Black" panose="020B0A04020102020204" pitchFamily="34" charset="0"/>
              </a:rPr>
              <a:t>ceemet</a:t>
            </a:r>
            <a:endParaRPr lang="en-BE" sz="3200" dirty="0">
              <a:solidFill>
                <a:schemeClr val="bg1"/>
              </a:solidFill>
              <a:latin typeface="Arial Black" panose="020B0A04020102020204" pitchFamily="34" charset="0"/>
            </a:endParaRPr>
          </a:p>
        </p:txBody>
      </p:sp>
      <p:sp>
        <p:nvSpPr>
          <p:cNvPr id="6" name="TextBox 5">
            <a:extLst>
              <a:ext uri="{FF2B5EF4-FFF2-40B4-BE49-F238E27FC236}">
                <a16:creationId xmlns:a16="http://schemas.microsoft.com/office/drawing/2014/main" id="{FC20F156-5288-F493-F90F-31A3E75DCCEF}"/>
              </a:ext>
            </a:extLst>
          </p:cNvPr>
          <p:cNvSpPr txBox="1"/>
          <p:nvPr/>
        </p:nvSpPr>
        <p:spPr>
          <a:xfrm>
            <a:off x="1213901" y="6281330"/>
            <a:ext cx="3125755" cy="276999"/>
          </a:xfrm>
          <a:prstGeom prst="rect">
            <a:avLst/>
          </a:prstGeom>
          <a:noFill/>
        </p:spPr>
        <p:txBody>
          <a:bodyPr wrap="square" rtlCol="0">
            <a:spAutoFit/>
          </a:bodyPr>
          <a:lstStyle/>
          <a:p>
            <a:r>
              <a:rPr lang="en-US" sz="1200"/>
              <a:t>Switzerland can be added</a:t>
            </a:r>
            <a:endParaRPr lang="LID4096" sz="1200" dirty="0"/>
          </a:p>
        </p:txBody>
      </p:sp>
      <p:pic>
        <p:nvPicPr>
          <p:cNvPr id="2" name="Picture 1" descr="A close up of a logo&#10;&#10;Description automatically generated">
            <a:extLst>
              <a:ext uri="{FF2B5EF4-FFF2-40B4-BE49-F238E27FC236}">
                <a16:creationId xmlns:a16="http://schemas.microsoft.com/office/drawing/2014/main" id="{CA28BB96-9136-30AB-309E-78394AD424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1355" y="6276450"/>
            <a:ext cx="2295331" cy="546231"/>
          </a:xfrm>
          <a:prstGeom prst="rect">
            <a:avLst/>
          </a:prstGeom>
        </p:spPr>
      </p:pic>
      <p:sp>
        <p:nvSpPr>
          <p:cNvPr id="3" name="TextBox 2">
            <a:extLst>
              <a:ext uri="{FF2B5EF4-FFF2-40B4-BE49-F238E27FC236}">
                <a16:creationId xmlns:a16="http://schemas.microsoft.com/office/drawing/2014/main" id="{C4CAFE1E-D229-F643-3B04-73209D7DCCFA}"/>
              </a:ext>
            </a:extLst>
          </p:cNvPr>
          <p:cNvSpPr txBox="1"/>
          <p:nvPr/>
        </p:nvSpPr>
        <p:spPr>
          <a:xfrm>
            <a:off x="622043" y="1005148"/>
            <a:ext cx="10191750" cy="430887"/>
          </a:xfrm>
          <a:prstGeom prst="rect">
            <a:avLst/>
          </a:prstGeom>
          <a:noFill/>
        </p:spPr>
        <p:txBody>
          <a:bodyPr wrap="square" rtlCol="0">
            <a:spAutoFit/>
          </a:bodyPr>
          <a:lstStyle/>
          <a:p>
            <a:r>
              <a:rPr lang="en-US" sz="2200" dirty="0">
                <a:solidFill>
                  <a:srgbClr val="F75442"/>
                </a:solidFill>
                <a:latin typeface="Aptos" panose="020B0004020202020204" pitchFamily="34" charset="0"/>
              </a:rPr>
              <a:t>b. </a:t>
            </a:r>
            <a:r>
              <a:rPr lang="en-US" sz="2200" b="1" dirty="0">
                <a:solidFill>
                  <a:srgbClr val="002060"/>
                </a:solidFill>
                <a:latin typeface="Aptos" panose="020B0004020202020204" pitchFamily="34" charset="0"/>
              </a:rPr>
              <a:t>Preliminary results of Ceemet’s survey – 10/02/2025</a:t>
            </a:r>
          </a:p>
        </p:txBody>
      </p:sp>
      <p:graphicFrame>
        <p:nvGraphicFramePr>
          <p:cNvPr id="7" name="Table 6">
            <a:extLst>
              <a:ext uri="{FF2B5EF4-FFF2-40B4-BE49-F238E27FC236}">
                <a16:creationId xmlns:a16="http://schemas.microsoft.com/office/drawing/2014/main" id="{BB1301D5-B780-BC08-E9FB-EE2A2A71BB9B}"/>
              </a:ext>
            </a:extLst>
          </p:cNvPr>
          <p:cNvGraphicFramePr>
            <a:graphicFrameLocks noGrp="1"/>
          </p:cNvGraphicFramePr>
          <p:nvPr>
            <p:extLst>
              <p:ext uri="{D42A27DB-BD31-4B8C-83A1-F6EECF244321}">
                <p14:modId xmlns:p14="http://schemas.microsoft.com/office/powerpoint/2010/main" val="3845697785"/>
              </p:ext>
            </p:extLst>
          </p:nvPr>
        </p:nvGraphicFramePr>
        <p:xfrm>
          <a:off x="739451" y="1894062"/>
          <a:ext cx="1714500" cy="1280160"/>
        </p:xfrm>
        <a:graphic>
          <a:graphicData uri="http://schemas.openxmlformats.org/drawingml/2006/table">
            <a:tbl>
              <a:tblPr>
                <a:tableStyleId>{5C22544A-7EE6-4342-B048-85BDC9FD1C3A}</a:tableStyleId>
              </a:tblPr>
              <a:tblGrid>
                <a:gridCol w="749300">
                  <a:extLst>
                    <a:ext uri="{9D8B030D-6E8A-4147-A177-3AD203B41FA5}">
                      <a16:colId xmlns:a16="http://schemas.microsoft.com/office/drawing/2014/main" val="302625416"/>
                    </a:ext>
                  </a:extLst>
                </a:gridCol>
                <a:gridCol w="965200">
                  <a:extLst>
                    <a:ext uri="{9D8B030D-6E8A-4147-A177-3AD203B41FA5}">
                      <a16:colId xmlns:a16="http://schemas.microsoft.com/office/drawing/2014/main" val="2273351691"/>
                    </a:ext>
                  </a:extLst>
                </a:gridCol>
              </a:tblGrid>
              <a:tr h="182880">
                <a:tc>
                  <a:txBody>
                    <a:bodyPr/>
                    <a:lstStyle/>
                    <a:p>
                      <a:pPr algn="l" fontAlgn="b"/>
                      <a:r>
                        <a:rPr lang="sv-SE" sz="1100" b="1" u="none" strike="noStrike" dirty="0">
                          <a:effectLst/>
                        </a:rPr>
                        <a:t>COUNTRY</a:t>
                      </a:r>
                      <a:endParaRPr lang="sv-SE"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sv-SE" sz="1100" b="1" u="none" strike="noStrike" dirty="0">
                          <a:effectLst/>
                        </a:rPr>
                        <a:t>Count</a:t>
                      </a:r>
                      <a:endParaRPr lang="sv-SE" sz="11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168475367"/>
                  </a:ext>
                </a:extLst>
              </a:tr>
              <a:tr h="182880">
                <a:tc>
                  <a:txBody>
                    <a:bodyPr/>
                    <a:lstStyle/>
                    <a:p>
                      <a:pPr algn="l" fontAlgn="b"/>
                      <a:r>
                        <a:rPr lang="sv-SE" sz="1100" u="none" strike="noStrike">
                          <a:effectLst/>
                        </a:rPr>
                        <a:t>Italy</a:t>
                      </a:r>
                      <a:endParaRPr lang="sv-SE"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BE" sz="1100" u="none" strike="noStrike">
                          <a:effectLst/>
                        </a:rPr>
                        <a:t>27</a:t>
                      </a:r>
                      <a:endParaRPr lang="en-BE"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92426507"/>
                  </a:ext>
                </a:extLst>
              </a:tr>
              <a:tr h="182880">
                <a:tc>
                  <a:txBody>
                    <a:bodyPr/>
                    <a:lstStyle/>
                    <a:p>
                      <a:pPr algn="l" fontAlgn="b"/>
                      <a:r>
                        <a:rPr lang="sv-SE" sz="1100" u="none" strike="noStrike">
                          <a:effectLst/>
                        </a:rPr>
                        <a:t>Turkey</a:t>
                      </a:r>
                      <a:endParaRPr lang="sv-SE"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BE" sz="1100" u="none" strike="noStrike">
                          <a:effectLst/>
                        </a:rPr>
                        <a:t>21</a:t>
                      </a:r>
                      <a:endParaRPr lang="en-BE"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50562856"/>
                  </a:ext>
                </a:extLst>
              </a:tr>
              <a:tr h="182880">
                <a:tc>
                  <a:txBody>
                    <a:bodyPr/>
                    <a:lstStyle/>
                    <a:p>
                      <a:pPr algn="l" fontAlgn="b"/>
                      <a:r>
                        <a:rPr lang="sv-SE" sz="1100" u="none" strike="noStrike">
                          <a:effectLst/>
                        </a:rPr>
                        <a:t>Spain</a:t>
                      </a:r>
                      <a:endParaRPr lang="sv-SE"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BE" sz="1100" u="none" strike="noStrike">
                          <a:effectLst/>
                        </a:rPr>
                        <a:t>16</a:t>
                      </a:r>
                      <a:endParaRPr lang="en-BE"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223079160"/>
                  </a:ext>
                </a:extLst>
              </a:tr>
              <a:tr h="182880">
                <a:tc>
                  <a:txBody>
                    <a:bodyPr/>
                    <a:lstStyle/>
                    <a:p>
                      <a:pPr algn="l" fontAlgn="b"/>
                      <a:r>
                        <a:rPr lang="sv-SE" sz="1100" u="none" strike="noStrike">
                          <a:effectLst/>
                        </a:rPr>
                        <a:t>Germany</a:t>
                      </a:r>
                      <a:endParaRPr lang="sv-SE"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BE" sz="1100" u="none" strike="noStrike">
                          <a:effectLst/>
                        </a:rPr>
                        <a:t>10</a:t>
                      </a:r>
                      <a:endParaRPr lang="en-BE"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473107350"/>
                  </a:ext>
                </a:extLst>
              </a:tr>
              <a:tr h="182880">
                <a:tc>
                  <a:txBody>
                    <a:bodyPr/>
                    <a:lstStyle/>
                    <a:p>
                      <a:pPr algn="l" fontAlgn="b"/>
                      <a:r>
                        <a:rPr lang="sv-SE" sz="1100" u="none" strike="noStrike">
                          <a:effectLst/>
                        </a:rPr>
                        <a:t>Austria</a:t>
                      </a:r>
                      <a:endParaRPr lang="sv-SE" sz="11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BE" sz="1100" u="none" strike="noStrike" dirty="0">
                          <a:effectLst/>
                        </a:rPr>
                        <a:t>2</a:t>
                      </a:r>
                      <a:endParaRPr lang="en-BE"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803344989"/>
                  </a:ext>
                </a:extLst>
              </a:tr>
              <a:tr h="182880">
                <a:tc>
                  <a:txBody>
                    <a:bodyPr/>
                    <a:lstStyle/>
                    <a:p>
                      <a:pPr algn="l" fontAlgn="b"/>
                      <a:r>
                        <a:rPr lang="sv-SE" sz="1100" b="1" u="none" strike="noStrike" dirty="0">
                          <a:effectLst/>
                        </a:rPr>
                        <a:t>Total</a:t>
                      </a:r>
                      <a:endParaRPr lang="sv-SE"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b"/>
                      <a:r>
                        <a:rPr lang="en-BE" sz="1100" b="1" u="none" strike="noStrike" dirty="0">
                          <a:effectLst/>
                        </a:rPr>
                        <a:t>76</a:t>
                      </a:r>
                      <a:endParaRPr lang="en-BE" sz="11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232452847"/>
                  </a:ext>
                </a:extLst>
              </a:tr>
            </a:tbl>
          </a:graphicData>
        </a:graphic>
      </p:graphicFrame>
      <p:sp>
        <p:nvSpPr>
          <p:cNvPr id="8" name="TextBox 7">
            <a:extLst>
              <a:ext uri="{FF2B5EF4-FFF2-40B4-BE49-F238E27FC236}">
                <a16:creationId xmlns:a16="http://schemas.microsoft.com/office/drawing/2014/main" id="{4F34A13F-01FE-101E-1819-9A010DC0DE94}"/>
              </a:ext>
            </a:extLst>
          </p:cNvPr>
          <p:cNvSpPr txBox="1"/>
          <p:nvPr/>
        </p:nvSpPr>
        <p:spPr>
          <a:xfrm>
            <a:off x="2640563" y="1894062"/>
            <a:ext cx="8173230" cy="369332"/>
          </a:xfrm>
          <a:prstGeom prst="rect">
            <a:avLst/>
          </a:prstGeom>
          <a:noFill/>
        </p:spPr>
        <p:txBody>
          <a:bodyPr wrap="square" rtlCol="0">
            <a:spAutoFit/>
          </a:bodyPr>
          <a:lstStyle/>
          <a:p>
            <a:r>
              <a:rPr lang="en-US" dirty="0"/>
              <a:t>For some questions, we will add 209 Helvetic companies and 265 Danish Companies</a:t>
            </a:r>
            <a:endParaRPr lang="LID4096" dirty="0"/>
          </a:p>
        </p:txBody>
      </p:sp>
      <p:graphicFrame>
        <p:nvGraphicFramePr>
          <p:cNvPr id="16" name="Chart 15">
            <a:extLst>
              <a:ext uri="{FF2B5EF4-FFF2-40B4-BE49-F238E27FC236}">
                <a16:creationId xmlns:a16="http://schemas.microsoft.com/office/drawing/2014/main" id="{2BFC4270-7925-EC21-CAD5-6C2A51ABD2C7}"/>
              </a:ext>
            </a:extLst>
          </p:cNvPr>
          <p:cNvGraphicFramePr/>
          <p:nvPr>
            <p:extLst>
              <p:ext uri="{D42A27DB-BD31-4B8C-83A1-F6EECF244321}">
                <p14:modId xmlns:p14="http://schemas.microsoft.com/office/powerpoint/2010/main" val="2807772827"/>
              </p:ext>
            </p:extLst>
          </p:nvPr>
        </p:nvGraphicFramePr>
        <p:xfrm>
          <a:off x="817350" y="3401483"/>
          <a:ext cx="6290331" cy="30401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a:extLst>
              <a:ext uri="{FF2B5EF4-FFF2-40B4-BE49-F238E27FC236}">
                <a16:creationId xmlns:a16="http://schemas.microsoft.com/office/drawing/2014/main" id="{9C9259AB-73D8-2BF6-F7D3-2FD80EE6CC77}"/>
              </a:ext>
            </a:extLst>
          </p:cNvPr>
          <p:cNvGraphicFramePr/>
          <p:nvPr>
            <p:extLst>
              <p:ext uri="{D42A27DB-BD31-4B8C-83A1-F6EECF244321}">
                <p14:modId xmlns:p14="http://schemas.microsoft.com/office/powerpoint/2010/main" val="2951484027"/>
              </p:ext>
            </p:extLst>
          </p:nvPr>
        </p:nvGraphicFramePr>
        <p:xfrm>
          <a:off x="6423034" y="2311445"/>
          <a:ext cx="5190470" cy="2191222"/>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41650A6C-EF23-8A5A-BD05-8C2956DB2119}"/>
              </a:ext>
            </a:extLst>
          </p:cNvPr>
          <p:cNvSpPr txBox="1"/>
          <p:nvPr/>
        </p:nvSpPr>
        <p:spPr>
          <a:xfrm>
            <a:off x="8521957" y="4693079"/>
            <a:ext cx="6096000" cy="276999"/>
          </a:xfrm>
          <a:prstGeom prst="rect">
            <a:avLst/>
          </a:prstGeom>
          <a:noFill/>
        </p:spPr>
        <p:txBody>
          <a:bodyPr wrap="square">
            <a:spAutoFit/>
          </a:bodyPr>
          <a:lstStyle/>
          <a:p>
            <a:r>
              <a:rPr lang="en-US" sz="1200" dirty="0"/>
              <a:t>Switzerland can be added</a:t>
            </a:r>
            <a:endParaRPr lang="LID4096" sz="1200" dirty="0"/>
          </a:p>
        </p:txBody>
      </p:sp>
    </p:spTree>
    <p:extLst>
      <p:ext uri="{BB962C8B-B14F-4D97-AF65-F5344CB8AC3E}">
        <p14:creationId xmlns:p14="http://schemas.microsoft.com/office/powerpoint/2010/main" val="11712392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76408ff-cc63-4ac7-9fcd-ff3fb8d4b7c2">
      <Terms xmlns="http://schemas.microsoft.com/office/infopath/2007/PartnerControls"/>
    </lcf76f155ced4ddcb4097134ff3c332f>
    <TaxCatchAll xmlns="bc48fb7b-19e1-41c9-9f5e-42f45b0c0c7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2A435B41BE8B4091089F52D9BF3B15" ma:contentTypeVersion="18" ma:contentTypeDescription="Create a new document." ma:contentTypeScope="" ma:versionID="239be0a2b1aa32819bbe77fe855e19be">
  <xsd:schema xmlns:xsd="http://www.w3.org/2001/XMLSchema" xmlns:xs="http://www.w3.org/2001/XMLSchema" xmlns:p="http://schemas.microsoft.com/office/2006/metadata/properties" xmlns:ns2="f76408ff-cc63-4ac7-9fcd-ff3fb8d4b7c2" xmlns:ns3="bc48fb7b-19e1-41c9-9f5e-42f45b0c0c71" targetNamespace="http://schemas.microsoft.com/office/2006/metadata/properties" ma:root="true" ma:fieldsID="1150ef4b459e875a19adbeda5b63ca27" ns2:_="" ns3:_="">
    <xsd:import namespace="f76408ff-cc63-4ac7-9fcd-ff3fb8d4b7c2"/>
    <xsd:import namespace="bc48fb7b-19e1-41c9-9f5e-42f45b0c0c7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6408ff-cc63-4ac7-9fcd-ff3fb8d4b7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3f0c510-cb70-48d5-b52a-281523fd955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48fb7b-19e1-41c9-9f5e-42f45b0c0c7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369d272-f44b-494b-ba5d-b395fa44746e}" ma:internalName="TaxCatchAll" ma:showField="CatchAllData" ma:web="bc48fb7b-19e1-41c9-9f5e-42f45b0c0c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5CD870-8634-408B-B2AA-9F333891615B}">
  <ds:schemaRefs>
    <ds:schemaRef ds:uri="http://www.w3.org/XML/1998/namespace"/>
    <ds:schemaRef ds:uri="http://schemas.microsoft.com/office/2006/documentManagement/types"/>
    <ds:schemaRef ds:uri="http://schemas.microsoft.com/office/infopath/2007/PartnerControls"/>
    <ds:schemaRef ds:uri="f76408ff-cc63-4ac7-9fcd-ff3fb8d4b7c2"/>
    <ds:schemaRef ds:uri="http://purl.org/dc/dcmitype/"/>
    <ds:schemaRef ds:uri="http://purl.org/dc/elements/1.1/"/>
    <ds:schemaRef ds:uri="bc48fb7b-19e1-41c9-9f5e-42f45b0c0c71"/>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C996EE0B-C0DA-4447-95EC-9A03EC4C53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6408ff-cc63-4ac7-9fcd-ff3fb8d4b7c2"/>
    <ds:schemaRef ds:uri="bc48fb7b-19e1-41c9-9f5e-42f45b0c0c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7DF4A2-CDF3-4DF7-AA52-E22B903C46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18949</TotalTime>
  <Words>1408</Words>
  <Application>Microsoft Office PowerPoint</Application>
  <PresentationFormat>Widescreen</PresentationFormat>
  <Paragraphs>223</Paragraphs>
  <Slides>19</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Aptos</vt:lpstr>
      <vt:lpstr>Arial</vt:lpstr>
      <vt:lpstr>Arial Black</vt:lpstr>
      <vt:lpstr>Basis Grotesque Mono</vt:lpstr>
      <vt:lpstr>Calibri</vt:lpstr>
      <vt:lpstr>Calibri Light</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Pauline Duboisgraffin</dc:creator>
  <cp:lastModifiedBy>Pauline Duboisgraffin</cp:lastModifiedBy>
  <cp:revision>39</cp:revision>
  <cp:lastPrinted>2023-09-11T15:34:18Z</cp:lastPrinted>
  <dcterms:created xsi:type="dcterms:W3CDTF">2023-06-19T09:38:03Z</dcterms:created>
  <dcterms:modified xsi:type="dcterms:W3CDTF">2025-02-13T09:28:59Z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0x0101009F2A435B41BE8B4091089F52D9BF3B15</vt:lpwstr>
  </property>
  <property fmtid="{D5CDD505-2E9C-101B-9397-08002B2CF9AE}" pid="3" name="MediaServiceImageTags">
    <vt:lpwstr/>
  </property>
</Properties>
</file>